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77" r:id="rId3"/>
    <p:sldMasterId id="2147483689" r:id="rId4"/>
  </p:sldMasterIdLst>
  <p:notesMasterIdLst>
    <p:notesMasterId r:id="rId27"/>
  </p:notesMasterIdLst>
  <p:sldIdLst>
    <p:sldId id="256" r:id="rId5"/>
    <p:sldId id="283" r:id="rId6"/>
    <p:sldId id="272" r:id="rId7"/>
    <p:sldId id="257" r:id="rId8"/>
    <p:sldId id="258" r:id="rId9"/>
    <p:sldId id="259" r:id="rId10"/>
    <p:sldId id="273" r:id="rId11"/>
    <p:sldId id="260" r:id="rId12"/>
    <p:sldId id="279" r:id="rId13"/>
    <p:sldId id="280" r:id="rId14"/>
    <p:sldId id="261" r:id="rId15"/>
    <p:sldId id="281" r:id="rId16"/>
    <p:sldId id="262" r:id="rId17"/>
    <p:sldId id="282" r:id="rId18"/>
    <p:sldId id="265" r:id="rId19"/>
    <p:sldId id="274" r:id="rId20"/>
    <p:sldId id="275" r:id="rId21"/>
    <p:sldId id="277" r:id="rId22"/>
    <p:sldId id="284" r:id="rId23"/>
    <p:sldId id="269" r:id="rId24"/>
    <p:sldId id="270" r:id="rId25"/>
    <p:sldId id="271" r:id="rId26"/>
  </p:sldIdLst>
  <p:sldSz cx="9144000" cy="6858000" type="screen4x3"/>
  <p:notesSz cx="6858000" cy="9144000"/>
  <p:embeddedFontLst>
    <p:embeddedFont>
      <p:font typeface="Century Gothic" panose="020B0502020202020204"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nmw/AIB0yUjpBaLI+OLhVAWjS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73" autoAdjust="0"/>
  </p:normalViewPr>
  <p:slideViewPr>
    <p:cSldViewPr snapToGrid="0">
      <p:cViewPr varScale="1">
        <p:scale>
          <a:sx n="75" d="100"/>
          <a:sy n="75" d="100"/>
        </p:scale>
        <p:origin x="166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3bb489db2_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e3bb489db2_4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e3bb489db2_4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413" cy="4206240"/>
          </a:xfrm>
          <a:prstGeom prst="rect">
            <a:avLst/>
          </a:prstGeom>
          <a:noFill/>
          <a:ln>
            <a:noFill/>
          </a:ln>
        </p:spPr>
      </p:sp>
      <p:sp>
        <p:nvSpPr>
          <p:cNvPr id="69" name="Google Shape;69;p29"/>
          <p:cNvSpPr txBox="1">
            <a:spLocks noGrp="1"/>
          </p:cNvSpPr>
          <p:nvPr>
            <p:ph type="body" idx="1"/>
          </p:nvPr>
        </p:nvSpPr>
        <p:spPr>
          <a:xfrm>
            <a:off x="914400" y="2039112"/>
            <a:ext cx="457200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300" cy="2980944"/>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84" cy="2980944"/>
          </a:xfrm>
          <a:prstGeom prst="rect">
            <a:avLst/>
          </a:prstGeom>
          <a:noFill/>
          <a:ln>
            <a:noFill/>
          </a:ln>
        </p:spPr>
      </p:sp>
      <p:sp>
        <p:nvSpPr>
          <p:cNvPr id="83" name="Google Shape;83;p31"/>
          <p:cNvSpPr>
            <a:spLocks noGrp="1"/>
          </p:cNvSpPr>
          <p:nvPr>
            <p:ph type="pic" idx="3"/>
          </p:nvPr>
        </p:nvSpPr>
        <p:spPr>
          <a:xfrm>
            <a:off x="4928616" y="1129553"/>
            <a:ext cx="3986784" cy="2980944"/>
          </a:xfrm>
          <a:prstGeom prst="rect">
            <a:avLst/>
          </a:prstGeom>
          <a:noFill/>
          <a:ln>
            <a:noFill/>
          </a:ln>
        </p:spPr>
      </p:sp>
      <p:sp>
        <p:nvSpPr>
          <p:cNvPr id="84" name="Google Shape;84;p3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24"/>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694"/>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1968" cy="2980944"/>
          </a:xfrm>
          <a:prstGeom prst="rect">
            <a:avLst/>
          </a:prstGeom>
          <a:noFill/>
          <a:ln>
            <a:noFill/>
          </a:ln>
        </p:spPr>
      </p:sp>
      <p:sp>
        <p:nvSpPr>
          <p:cNvPr id="91" name="Google Shape;91;p32"/>
          <p:cNvSpPr>
            <a:spLocks noGrp="1"/>
          </p:cNvSpPr>
          <p:nvPr>
            <p:ph type="pic" idx="3"/>
          </p:nvPr>
        </p:nvSpPr>
        <p:spPr>
          <a:xfrm>
            <a:off x="7543800" y="1129553"/>
            <a:ext cx="1371600" cy="1481328"/>
          </a:xfrm>
          <a:prstGeom prst="rect">
            <a:avLst/>
          </a:prstGeom>
          <a:noFill/>
          <a:ln>
            <a:noFill/>
          </a:ln>
        </p:spPr>
      </p:sp>
      <p:sp>
        <p:nvSpPr>
          <p:cNvPr id="92" name="Google Shape;92;p32"/>
          <p:cNvSpPr>
            <a:spLocks noGrp="1"/>
          </p:cNvSpPr>
          <p:nvPr>
            <p:ph type="pic" idx="4"/>
          </p:nvPr>
        </p:nvSpPr>
        <p:spPr>
          <a:xfrm>
            <a:off x="7543800" y="2629169"/>
            <a:ext cx="1371600" cy="1481328"/>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279" y="625709"/>
            <a:ext cx="3670766" cy="76104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14" y="3438993"/>
            <a:ext cx="5533279"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48" y="792723"/>
            <a:ext cx="4542304" cy="64262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35"/>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35"/>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5"/>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5"/>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5"/>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33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76" cy="367076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3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3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3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150" cy="4873625"/>
          </a:xfrm>
          <a:prstGeom prst="rect">
            <a:avLst/>
          </a:prstGeom>
          <a:noFill/>
          <a:ln>
            <a:noFill/>
          </a:ln>
        </p:spPr>
      </p:sp>
      <p:sp>
        <p:nvSpPr>
          <p:cNvPr id="162" name="Google Shape;162;p42"/>
          <p:cNvSpPr txBox="1">
            <a:spLocks noGrp="1"/>
          </p:cNvSpPr>
          <p:nvPr>
            <p:ph type="body" idx="1"/>
          </p:nvPr>
        </p:nvSpPr>
        <p:spPr>
          <a:xfrm>
            <a:off x="629841" y="2057401"/>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30" y="57944"/>
            <a:ext cx="4351339"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594" y="2285208"/>
            <a:ext cx="581183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95" y="370683"/>
            <a:ext cx="581183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with Picture">
  <p:cSld name="Title Slide with Picture">
    <p:spTree>
      <p:nvGrpSpPr>
        <p:cNvPr id="1" name="Shape 22"/>
        <p:cNvGrpSpPr/>
        <p:nvPr/>
      </p:nvGrpSpPr>
      <p:grpSpPr>
        <a:xfrm>
          <a:off x="0" y="0"/>
          <a:ext cx="0" cy="0"/>
          <a:chOff x="0" y="0"/>
          <a:chExt cx="0" cy="0"/>
        </a:xfrm>
      </p:grpSpPr>
      <p:sp>
        <p:nvSpPr>
          <p:cNvPr id="23" name="Google Shape;23;p22"/>
          <p:cNvSpPr txBox="1">
            <a:spLocks noGrp="1"/>
          </p:cNvSpPr>
          <p:nvPr>
            <p:ph type="ctrTitle"/>
          </p:nvPr>
        </p:nvSpPr>
        <p:spPr>
          <a:xfrm>
            <a:off x="0" y="5025434"/>
            <a:ext cx="89154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4" name="Google Shape;24;p22"/>
          <p:cNvSpPr txBox="1">
            <a:spLocks noGrp="1"/>
          </p:cNvSpPr>
          <p:nvPr>
            <p:ph type="subTitle" idx="1"/>
          </p:nvPr>
        </p:nvSpPr>
        <p:spPr>
          <a:xfrm>
            <a:off x="914400" y="5943600"/>
            <a:ext cx="8001000" cy="914400"/>
          </a:xfrm>
          <a:prstGeom prst="rect">
            <a:avLst/>
          </a:prstGeom>
          <a:solidFill>
            <a:srgbClr val="E3E5DC"/>
          </a:solidFill>
          <a:ln>
            <a:noFill/>
          </a:ln>
        </p:spPr>
        <p:txBody>
          <a:bodyPr spcFirstLastPara="1" wrap="square" lIns="292600" tIns="91425" rIns="274300" bIns="91425" anchor="t" anchorCtr="0">
            <a:noAutofit/>
          </a:bodyPr>
          <a:lstStyle>
            <a:lvl1pPr marR="0" lvl="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25" name="Google Shape;25;p22"/>
          <p:cNvSpPr>
            <a:spLocks noGrp="1"/>
          </p:cNvSpPr>
          <p:nvPr>
            <p:ph type="pic" idx="2"/>
          </p:nvPr>
        </p:nvSpPr>
        <p:spPr>
          <a:xfrm>
            <a:off x="927100" y="1129553"/>
            <a:ext cx="7988300" cy="3886200"/>
          </a:xfrm>
          <a:prstGeom prst="rect">
            <a:avLst/>
          </a:prstGeom>
          <a:noFill/>
          <a:ln>
            <a:noFill/>
          </a:ln>
        </p:spPr>
      </p:sp>
      <p:pic>
        <p:nvPicPr>
          <p:cNvPr id="26" name="Google Shape;26;p22"/>
          <p:cNvPicPr preferRelativeResize="0"/>
          <p:nvPr/>
        </p:nvPicPr>
        <p:blipFill rotWithShape="1">
          <a:blip r:embed="rId2">
            <a:alphaModFix/>
          </a:blip>
          <a:srcRect/>
          <a:stretch/>
        </p:blipFill>
        <p:spPr>
          <a:xfrm>
            <a:off x="7168896" y="826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 name="Google Shape;27;p22"/>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24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60" cy="3681412"/>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60" cy="877886"/>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60" cy="3211046"/>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280" cy="1588"/>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280" cy="1588"/>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813"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60" cy="3686174"/>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60" cy="4224528"/>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image" Target="../media/image1.jp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4.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66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33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
          <p:cNvSpPr txBox="1"/>
          <p:nvPr/>
        </p:nvSpPr>
        <p:spPr>
          <a:xfrm>
            <a:off x="-1435509" y="772160"/>
            <a:ext cx="5810865" cy="467032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3600"/>
              <a:buFont typeface="Verdana"/>
              <a:buNone/>
            </a:pPr>
            <a:r>
              <a:rPr lang="en-US" sz="2800" b="1" i="0" u="none" strike="noStrike" cap="none" dirty="0">
                <a:solidFill>
                  <a:schemeClr val="dk1"/>
                </a:solidFill>
                <a:latin typeface="Arial"/>
                <a:ea typeface="Arial"/>
                <a:cs typeface="Arial"/>
                <a:sym typeface="Arial"/>
              </a:rPr>
              <a:t> </a:t>
            </a:r>
            <a:r>
              <a:rPr lang="en-US" sz="5400" b="1" i="0" u="none" strike="noStrike" cap="none" dirty="0">
                <a:solidFill>
                  <a:schemeClr val="dk1"/>
                </a:solidFill>
                <a:latin typeface="Arial"/>
                <a:ea typeface="Arial"/>
                <a:cs typeface="Arial"/>
                <a:sym typeface="Arial"/>
              </a:rPr>
              <a:t>Recommendation Engine for </a:t>
            </a:r>
          </a:p>
          <a:p>
            <a:pPr marL="0" marR="0" lvl="0" indent="0" algn="l" rtl="0">
              <a:lnSpc>
                <a:spcPct val="100000"/>
              </a:lnSpc>
              <a:spcBef>
                <a:spcPts val="0"/>
              </a:spcBef>
              <a:spcAft>
                <a:spcPts val="0"/>
              </a:spcAft>
              <a:buClr>
                <a:srgbClr val="002776"/>
              </a:buClr>
              <a:buSzPts val="3600"/>
              <a:buFont typeface="Verdana"/>
              <a:buNone/>
            </a:pPr>
            <a:r>
              <a:rPr lang="en-US" sz="5400" b="1" i="0" u="none" strike="noStrike" cap="none" dirty="0">
                <a:solidFill>
                  <a:schemeClr val="dk1"/>
                </a:solidFill>
                <a:latin typeface="Arial"/>
                <a:ea typeface="Arial"/>
                <a:cs typeface="Arial"/>
                <a:sym typeface="Arial"/>
              </a:rPr>
              <a:t>Songs Music application.</a:t>
            </a:r>
            <a:endParaRPr sz="5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776"/>
              </a:buClr>
              <a:buSzPts val="3600"/>
              <a:buFont typeface="Verdana"/>
              <a:buNone/>
            </a:pPr>
            <a:r>
              <a:rPr lang="en-US" sz="3600" b="1" i="0" u="none" strike="noStrike" cap="none" dirty="0">
                <a:solidFill>
                  <a:srgbClr val="002776"/>
                </a:solidFill>
                <a:latin typeface="Verdana"/>
                <a:ea typeface="Verdana"/>
                <a:cs typeface="Verdana"/>
                <a:sym typeface="Verdana"/>
              </a:rPr>
              <a:t> </a:t>
            </a:r>
          </a:p>
          <a:p>
            <a:pPr marL="0" marR="0" lvl="0" indent="0" algn="l" rtl="0">
              <a:lnSpc>
                <a:spcPct val="100000"/>
              </a:lnSpc>
              <a:spcBef>
                <a:spcPts val="0"/>
              </a:spcBef>
              <a:spcAft>
                <a:spcPts val="0"/>
              </a:spcAft>
              <a:buClr>
                <a:srgbClr val="002776"/>
              </a:buClr>
              <a:buSzPts val="3600"/>
              <a:buFont typeface="Verdana"/>
              <a:buNone/>
            </a:pPr>
            <a:r>
              <a:rPr lang="en-US" sz="2400" b="1" i="0" u="none" strike="noStrike" cap="none" dirty="0">
                <a:solidFill>
                  <a:schemeClr val="tx1"/>
                </a:solidFill>
                <a:latin typeface="Verdana"/>
                <a:ea typeface="Verdana"/>
                <a:cs typeface="Verdana"/>
                <a:sym typeface="Verdana"/>
              </a:rPr>
              <a:t> </a:t>
            </a:r>
            <a:endParaRPr lang="en-US" sz="1600" b="1" dirty="0">
              <a:solidFill>
                <a:srgbClr val="002060"/>
              </a:solidFill>
              <a:latin typeface="Verdana"/>
              <a:ea typeface="Verdana"/>
              <a:cs typeface="Arial"/>
              <a:sym typeface="Verdana"/>
            </a:endParaRPr>
          </a:p>
          <a:p>
            <a:pPr marL="0" marR="0" lvl="0" indent="0" algn="l" rtl="0">
              <a:lnSpc>
                <a:spcPct val="100000"/>
              </a:lnSpc>
              <a:spcBef>
                <a:spcPts val="0"/>
              </a:spcBef>
              <a:spcAft>
                <a:spcPts val="0"/>
              </a:spcAft>
              <a:buClr>
                <a:srgbClr val="002776"/>
              </a:buClr>
              <a:buSzPts val="3600"/>
              <a:buFont typeface="Verdana"/>
              <a:buNone/>
            </a:pPr>
            <a:r>
              <a:rPr lang="en-US" sz="2400" b="1" dirty="0">
                <a:solidFill>
                  <a:srgbClr val="002776"/>
                </a:solidFill>
                <a:latin typeface="Verdana"/>
                <a:ea typeface="Verdana"/>
                <a:sym typeface="Verdana"/>
              </a:rPr>
              <a:t> </a:t>
            </a:r>
            <a:endParaRPr lang="en-US" sz="2400" b="1" dirty="0">
              <a:solidFill>
                <a:srgbClr val="002776"/>
              </a:solidFill>
              <a:latin typeface="Verdana"/>
              <a:ea typeface="Verdana"/>
              <a:cs typeface="Arial"/>
              <a:sym typeface="Verdana"/>
            </a:endParaRPr>
          </a:p>
          <a:p>
            <a:pPr marL="0" marR="0" lvl="0" indent="0" algn="l" rtl="0">
              <a:lnSpc>
                <a:spcPct val="100000"/>
              </a:lnSpc>
              <a:spcBef>
                <a:spcPts val="0"/>
              </a:spcBef>
              <a:spcAft>
                <a:spcPts val="0"/>
              </a:spcAft>
              <a:buClr>
                <a:srgbClr val="002776"/>
              </a:buClr>
              <a:buSzPts val="3600"/>
              <a:buFont typeface="Verdana"/>
              <a:buNone/>
            </a:pPr>
            <a:r>
              <a:rPr lang="en-US"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776"/>
              </a:buClr>
              <a:buSzPts val="2400"/>
              <a:buFont typeface="Verdana"/>
              <a:buNone/>
            </a:pPr>
            <a:r>
              <a:rPr lang="en-US" sz="2400" b="1" i="0" u="none" strike="noStrike" cap="none" dirty="0">
                <a:solidFill>
                  <a:srgbClr val="002776"/>
                </a:solidFill>
                <a:latin typeface="Verdana"/>
                <a:ea typeface="Verdana"/>
                <a:cs typeface="Verdana"/>
                <a:sym typeface="Verdana"/>
              </a:rPr>
              <a:t>                                                                 </a:t>
            </a:r>
          </a:p>
          <a:p>
            <a:pPr marL="0" marR="0" lvl="0" indent="0" algn="l" rtl="0">
              <a:lnSpc>
                <a:spcPct val="100000"/>
              </a:lnSpc>
              <a:spcBef>
                <a:spcPts val="0"/>
              </a:spcBef>
              <a:spcAft>
                <a:spcPts val="0"/>
              </a:spcAft>
              <a:buClr>
                <a:srgbClr val="002776"/>
              </a:buClr>
              <a:buSzPts val="2400"/>
              <a:buFont typeface="Verdana"/>
              <a:buNone/>
            </a:pPr>
            <a:endParaRPr lang="en-US" sz="2400" b="1" dirty="0">
              <a:solidFill>
                <a:srgbClr val="002776"/>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Verdana"/>
              <a:buNone/>
            </a:pPr>
            <a:r>
              <a:rPr lang="en-US" sz="1600" b="1" dirty="0">
                <a:solidFill>
                  <a:srgbClr val="002776"/>
                </a:solidFill>
                <a:latin typeface="Verdana"/>
                <a:ea typeface="Verdana"/>
                <a:cs typeface="Verdana"/>
                <a:sym typeface="Verdana"/>
              </a:rPr>
              <a:t>.</a:t>
            </a:r>
            <a:endParaRPr sz="1600" b="0" i="0" u="none" strike="noStrike" cap="none" dirty="0">
              <a:solidFill>
                <a:srgbClr val="000000"/>
              </a:solidFill>
              <a:latin typeface="Arial"/>
              <a:ea typeface="Arial"/>
              <a:cs typeface="Arial"/>
              <a:sym typeface="Arial"/>
            </a:endParaRPr>
          </a:p>
        </p:txBody>
      </p:sp>
      <p:pic>
        <p:nvPicPr>
          <p:cNvPr id="333" name="Google Shape;333;p1"/>
          <p:cNvPicPr preferRelativeResize="0"/>
          <p:nvPr/>
        </p:nvPicPr>
        <p:blipFill rotWithShape="1">
          <a:blip r:embed="rId3">
            <a:alphaModFix/>
          </a:blip>
          <a:srcRect/>
          <a:stretch/>
        </p:blipFill>
        <p:spPr>
          <a:xfrm>
            <a:off x="9877828" y="84372"/>
            <a:ext cx="1187051" cy="411359"/>
          </a:xfrm>
          <a:prstGeom prst="rect">
            <a:avLst/>
          </a:prstGeom>
          <a:noFill/>
          <a:ln>
            <a:noFill/>
          </a:ln>
        </p:spPr>
      </p:pic>
      <p:pic>
        <p:nvPicPr>
          <p:cNvPr id="3" name="Picture 2">
            <a:extLst>
              <a:ext uri="{FF2B5EF4-FFF2-40B4-BE49-F238E27FC236}">
                <a16:creationId xmlns:a16="http://schemas.microsoft.com/office/drawing/2014/main" id="{C189983C-1BD7-FACA-7730-9D2E87723336}"/>
              </a:ext>
            </a:extLst>
          </p:cNvPr>
          <p:cNvPicPr>
            <a:picLocks noChangeAspect="1"/>
          </p:cNvPicPr>
          <p:nvPr/>
        </p:nvPicPr>
        <p:blipFill>
          <a:blip r:embed="rId4"/>
          <a:stretch>
            <a:fillRect/>
          </a:stretch>
        </p:blipFill>
        <p:spPr>
          <a:xfrm>
            <a:off x="4768645" y="609601"/>
            <a:ext cx="6037006" cy="46703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BE40E3-1A6A-DD2B-CFE1-8FCD976872B6}"/>
              </a:ext>
            </a:extLst>
          </p:cNvPr>
          <p:cNvSpPr txBox="1"/>
          <p:nvPr/>
        </p:nvSpPr>
        <p:spPr>
          <a:xfrm>
            <a:off x="-2177844" y="146429"/>
            <a:ext cx="13160476" cy="120032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Exploratory Data Analysis (EDA) and </a:t>
            </a:r>
            <a:endParaRPr lang="en-US"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Feature Engineering</a:t>
            </a:r>
          </a:p>
        </p:txBody>
      </p:sp>
      <p:pic>
        <p:nvPicPr>
          <p:cNvPr id="4" name="Google Shape;362;p4">
            <a:extLst>
              <a:ext uri="{FF2B5EF4-FFF2-40B4-BE49-F238E27FC236}">
                <a16:creationId xmlns:a16="http://schemas.microsoft.com/office/drawing/2014/main" id="{88CA9A59-45D6-FAF1-E87B-C94D5C017A1C}"/>
              </a:ext>
            </a:extLst>
          </p:cNvPr>
          <p:cNvPicPr preferRelativeResize="0"/>
          <p:nvPr/>
        </p:nvPicPr>
        <p:blipFill rotWithShape="1">
          <a:blip r:embed="rId2">
            <a:alphaModFix/>
          </a:blip>
          <a:srcRect/>
          <a:stretch/>
        </p:blipFill>
        <p:spPr>
          <a:xfrm>
            <a:off x="9885689" y="77603"/>
            <a:ext cx="1187051" cy="411359"/>
          </a:xfrm>
          <a:prstGeom prst="rect">
            <a:avLst/>
          </a:prstGeom>
          <a:noFill/>
          <a:ln>
            <a:noFill/>
          </a:ln>
        </p:spPr>
      </p:pic>
      <p:pic>
        <p:nvPicPr>
          <p:cNvPr id="6" name="Picture 5">
            <a:extLst>
              <a:ext uri="{FF2B5EF4-FFF2-40B4-BE49-F238E27FC236}">
                <a16:creationId xmlns:a16="http://schemas.microsoft.com/office/drawing/2014/main" id="{AA58EFF1-64EE-D07B-DDFF-6603D2E60413}"/>
              </a:ext>
            </a:extLst>
          </p:cNvPr>
          <p:cNvPicPr>
            <a:picLocks noChangeAspect="1"/>
          </p:cNvPicPr>
          <p:nvPr/>
        </p:nvPicPr>
        <p:blipFill rotWithShape="1">
          <a:blip r:embed="rId3"/>
          <a:srcRect l="26666" t="21947" r="27312" b="14306"/>
          <a:stretch/>
        </p:blipFill>
        <p:spPr>
          <a:xfrm>
            <a:off x="2018913" y="1324634"/>
            <a:ext cx="4208206" cy="2723797"/>
          </a:xfrm>
          <a:prstGeom prst="rect">
            <a:avLst/>
          </a:prstGeom>
        </p:spPr>
      </p:pic>
      <p:pic>
        <p:nvPicPr>
          <p:cNvPr id="8" name="Picture 7">
            <a:extLst>
              <a:ext uri="{FF2B5EF4-FFF2-40B4-BE49-F238E27FC236}">
                <a16:creationId xmlns:a16="http://schemas.microsoft.com/office/drawing/2014/main" id="{6245E12F-B2F5-1542-E86A-A8B6EAD3FDEF}"/>
              </a:ext>
            </a:extLst>
          </p:cNvPr>
          <p:cNvPicPr>
            <a:picLocks noChangeAspect="1"/>
          </p:cNvPicPr>
          <p:nvPr/>
        </p:nvPicPr>
        <p:blipFill rotWithShape="1">
          <a:blip r:embed="rId4"/>
          <a:srcRect l="26531" t="20420" r="26587" b="14255"/>
          <a:stretch/>
        </p:blipFill>
        <p:spPr>
          <a:xfrm>
            <a:off x="6305778" y="1194299"/>
            <a:ext cx="4286865" cy="2854132"/>
          </a:xfrm>
          <a:prstGeom prst="rect">
            <a:avLst/>
          </a:prstGeom>
        </p:spPr>
      </p:pic>
      <p:pic>
        <p:nvPicPr>
          <p:cNvPr id="10" name="Picture 9">
            <a:extLst>
              <a:ext uri="{FF2B5EF4-FFF2-40B4-BE49-F238E27FC236}">
                <a16:creationId xmlns:a16="http://schemas.microsoft.com/office/drawing/2014/main" id="{8A2D32F4-430D-0179-CA7A-06DBDF4F8EC8}"/>
              </a:ext>
            </a:extLst>
          </p:cNvPr>
          <p:cNvPicPr>
            <a:picLocks noChangeAspect="1"/>
          </p:cNvPicPr>
          <p:nvPr/>
        </p:nvPicPr>
        <p:blipFill rotWithShape="1">
          <a:blip r:embed="rId5"/>
          <a:srcRect l="26719" t="20420" r="26399" b="15833"/>
          <a:stretch/>
        </p:blipFill>
        <p:spPr>
          <a:xfrm>
            <a:off x="-2267952" y="1324635"/>
            <a:ext cx="4286865" cy="2723797"/>
          </a:xfrm>
          <a:prstGeom prst="rect">
            <a:avLst/>
          </a:prstGeom>
        </p:spPr>
      </p:pic>
      <p:pic>
        <p:nvPicPr>
          <p:cNvPr id="12" name="Picture 11">
            <a:extLst>
              <a:ext uri="{FF2B5EF4-FFF2-40B4-BE49-F238E27FC236}">
                <a16:creationId xmlns:a16="http://schemas.microsoft.com/office/drawing/2014/main" id="{B1A369FB-211A-4E16-AFBA-792C06E08AEE}"/>
              </a:ext>
            </a:extLst>
          </p:cNvPr>
          <p:cNvPicPr>
            <a:picLocks noChangeAspect="1"/>
          </p:cNvPicPr>
          <p:nvPr/>
        </p:nvPicPr>
        <p:blipFill rotWithShape="1">
          <a:blip r:embed="rId6"/>
          <a:srcRect l="26344" t="21374" r="26774" b="15050"/>
          <a:stretch/>
        </p:blipFill>
        <p:spPr>
          <a:xfrm>
            <a:off x="6272982" y="4048431"/>
            <a:ext cx="4286865" cy="2854132"/>
          </a:xfrm>
          <a:prstGeom prst="rect">
            <a:avLst/>
          </a:prstGeom>
        </p:spPr>
      </p:pic>
      <p:pic>
        <p:nvPicPr>
          <p:cNvPr id="14" name="Picture 13">
            <a:extLst>
              <a:ext uri="{FF2B5EF4-FFF2-40B4-BE49-F238E27FC236}">
                <a16:creationId xmlns:a16="http://schemas.microsoft.com/office/drawing/2014/main" id="{5846D3E1-F47E-7C5E-C9C5-258C839BA9E6}"/>
              </a:ext>
            </a:extLst>
          </p:cNvPr>
          <p:cNvPicPr>
            <a:picLocks noChangeAspect="1"/>
          </p:cNvPicPr>
          <p:nvPr/>
        </p:nvPicPr>
        <p:blipFill rotWithShape="1">
          <a:blip r:embed="rId7"/>
          <a:srcRect l="26639" t="20314" r="27339" b="16548"/>
          <a:stretch/>
        </p:blipFill>
        <p:spPr>
          <a:xfrm>
            <a:off x="2181111" y="4129548"/>
            <a:ext cx="4208206" cy="3027564"/>
          </a:xfrm>
          <a:prstGeom prst="rect">
            <a:avLst/>
          </a:prstGeom>
        </p:spPr>
      </p:pic>
      <p:pic>
        <p:nvPicPr>
          <p:cNvPr id="16" name="Picture 15">
            <a:extLst>
              <a:ext uri="{FF2B5EF4-FFF2-40B4-BE49-F238E27FC236}">
                <a16:creationId xmlns:a16="http://schemas.microsoft.com/office/drawing/2014/main" id="{1B87F7CA-982A-F67E-4019-A7006E895D22}"/>
              </a:ext>
            </a:extLst>
          </p:cNvPr>
          <p:cNvPicPr>
            <a:picLocks noChangeAspect="1"/>
          </p:cNvPicPr>
          <p:nvPr/>
        </p:nvPicPr>
        <p:blipFill rotWithShape="1">
          <a:blip r:embed="rId8"/>
          <a:srcRect l="26289" t="17398" r="27689" b="19465"/>
          <a:stretch/>
        </p:blipFill>
        <p:spPr>
          <a:xfrm>
            <a:off x="-2222089" y="4129548"/>
            <a:ext cx="4208206" cy="2923087"/>
          </a:xfrm>
          <a:prstGeom prst="rect">
            <a:avLst/>
          </a:prstGeom>
        </p:spPr>
      </p:pic>
    </p:spTree>
    <p:extLst>
      <p:ext uri="{BB962C8B-B14F-4D97-AF65-F5344CB8AC3E}">
        <p14:creationId xmlns:p14="http://schemas.microsoft.com/office/powerpoint/2010/main" val="3176121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
          <p:cNvSpPr txBox="1"/>
          <p:nvPr/>
        </p:nvSpPr>
        <p:spPr>
          <a:xfrm>
            <a:off x="0" y="0"/>
            <a:ext cx="8879840" cy="1723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lang="en-US" sz="2800" b="1" i="0" u="none" strike="noStrike" cap="none" dirty="0">
              <a:solidFill>
                <a:srgbClr val="002776"/>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r>
              <a:rPr lang="en-US" sz="2400" b="1" i="0" u="none" strike="noStrike" cap="none" dirty="0">
                <a:solidFill>
                  <a:schemeClr val="tx1"/>
                </a:solidFill>
                <a:latin typeface="Arial"/>
                <a:ea typeface="Arial"/>
                <a:cs typeface="Arial"/>
                <a:sym typeface="Arial"/>
              </a:rPr>
              <a:t>PAIR PLOT: </a:t>
            </a:r>
          </a:p>
          <a:p>
            <a:pPr marR="0" lvl="0" algn="l" rtl="0">
              <a:lnSpc>
                <a:spcPct val="100000"/>
              </a:lnSpc>
              <a:spcBef>
                <a:spcPts val="0"/>
              </a:spcBef>
              <a:spcAft>
                <a:spcPts val="0"/>
              </a:spcAft>
              <a:buClr>
                <a:srgbClr val="000000"/>
              </a:buClr>
              <a:buSzPts val="2800"/>
            </a:pPr>
            <a:r>
              <a:rPr lang="en-US" sz="1800" i="0" u="none" strike="noStrike" cap="none" dirty="0">
                <a:solidFill>
                  <a:schemeClr val="tx1"/>
                </a:solidFill>
                <a:latin typeface="Arial"/>
                <a:ea typeface="Arial"/>
                <a:cs typeface="Arial"/>
                <a:sym typeface="Arial"/>
              </a:rPr>
              <a:t>Pair plots provide a convenient and efficient way to visualize the relationships                  between multiple </a:t>
            </a:r>
            <a:r>
              <a:rPr lang="en-US" sz="1800" i="0" u="none" strike="noStrike" cap="none" dirty="0" err="1">
                <a:solidFill>
                  <a:schemeClr val="tx1"/>
                </a:solidFill>
                <a:latin typeface="Arial"/>
                <a:ea typeface="Arial"/>
                <a:cs typeface="Arial"/>
                <a:sym typeface="Arial"/>
              </a:rPr>
              <a:t>variables,Identifying</a:t>
            </a:r>
            <a:r>
              <a:rPr lang="en-US" sz="1800" i="0" u="none" strike="noStrike" cap="none" dirty="0">
                <a:solidFill>
                  <a:schemeClr val="tx1"/>
                </a:solidFill>
                <a:latin typeface="Arial"/>
                <a:ea typeface="Arial"/>
                <a:cs typeface="Arial"/>
                <a:sym typeface="Arial"/>
              </a:rPr>
              <a:t> Patterns and Trends and good diagnostic Tool for Data Exploration.</a:t>
            </a:r>
            <a:endParaRPr sz="1800" i="0" u="none" strike="noStrike" cap="none" dirty="0">
              <a:solidFill>
                <a:schemeClr val="tx1"/>
              </a:solidFill>
              <a:latin typeface="Arial"/>
              <a:ea typeface="Arial"/>
              <a:cs typeface="Arial"/>
              <a:sym typeface="Arial"/>
            </a:endParaRPr>
          </a:p>
        </p:txBody>
      </p:sp>
      <p:pic>
        <p:nvPicPr>
          <p:cNvPr id="369" name="Google Shape;369;p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B019833B-50DF-BABF-361D-195182E452AA}"/>
              </a:ext>
            </a:extLst>
          </p:cNvPr>
          <p:cNvPicPr>
            <a:picLocks noChangeAspect="1"/>
          </p:cNvPicPr>
          <p:nvPr/>
        </p:nvPicPr>
        <p:blipFill rotWithShape="1">
          <a:blip r:embed="rId4"/>
          <a:srcRect l="20215" t="26199" r="12903" b="5412"/>
          <a:stretch/>
        </p:blipFill>
        <p:spPr>
          <a:xfrm>
            <a:off x="101600" y="1823753"/>
            <a:ext cx="8879840" cy="49340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69;p5">
            <a:extLst>
              <a:ext uri="{FF2B5EF4-FFF2-40B4-BE49-F238E27FC236}">
                <a16:creationId xmlns:a16="http://schemas.microsoft.com/office/drawing/2014/main" id="{8702BF24-C2B8-9736-F541-795463223E06}"/>
              </a:ext>
            </a:extLst>
          </p:cNvPr>
          <p:cNvPicPr preferRelativeResize="0"/>
          <p:nvPr/>
        </p:nvPicPr>
        <p:blipFill rotWithShape="1">
          <a:blip r:embed="rId2">
            <a:alphaModFix/>
          </a:blip>
          <a:srcRect/>
          <a:stretch/>
        </p:blipFill>
        <p:spPr>
          <a:xfrm>
            <a:off x="9964347" y="119910"/>
            <a:ext cx="1187051" cy="411359"/>
          </a:xfrm>
          <a:prstGeom prst="rect">
            <a:avLst/>
          </a:prstGeom>
          <a:noFill/>
          <a:ln>
            <a:noFill/>
          </a:ln>
        </p:spPr>
      </p:pic>
      <p:sp>
        <p:nvSpPr>
          <p:cNvPr id="4" name="TextBox 3">
            <a:extLst>
              <a:ext uri="{FF2B5EF4-FFF2-40B4-BE49-F238E27FC236}">
                <a16:creationId xmlns:a16="http://schemas.microsoft.com/office/drawing/2014/main" id="{F5A422FE-927C-5083-0AC7-836B11DAC026}"/>
              </a:ext>
            </a:extLst>
          </p:cNvPr>
          <p:cNvSpPr txBox="1"/>
          <p:nvPr/>
        </p:nvSpPr>
        <p:spPr>
          <a:xfrm>
            <a:off x="-2298291" y="531269"/>
            <a:ext cx="6749844" cy="461665"/>
          </a:xfrm>
          <a:prstGeom prst="rect">
            <a:avLst/>
          </a:prstGeom>
          <a:noFill/>
        </p:spPr>
        <p:txBody>
          <a:bodyPr wrap="square">
            <a:spAutoFit/>
          </a:bodyPr>
          <a:lstStyle/>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r>
              <a:rPr lang="en-US" sz="2400" b="1" i="0" u="none" strike="noStrike" cap="none" dirty="0">
                <a:solidFill>
                  <a:schemeClr val="tx1"/>
                </a:solidFill>
                <a:latin typeface="Arial"/>
                <a:ea typeface="Arial"/>
                <a:cs typeface="Arial"/>
                <a:sym typeface="Arial"/>
              </a:rPr>
              <a:t>Pair Plot</a:t>
            </a:r>
            <a:endParaRPr lang="en-US" sz="2400" b="0" i="0" u="none" strike="noStrike" cap="none" dirty="0">
              <a:solidFill>
                <a:schemeClr val="tx1"/>
              </a:solidFill>
              <a:latin typeface="Arial"/>
              <a:ea typeface="Arial"/>
              <a:cs typeface="Arial"/>
              <a:sym typeface="Arial"/>
            </a:endParaRPr>
          </a:p>
        </p:txBody>
      </p:sp>
      <p:pic>
        <p:nvPicPr>
          <p:cNvPr id="6" name="Picture 5">
            <a:extLst>
              <a:ext uri="{FF2B5EF4-FFF2-40B4-BE49-F238E27FC236}">
                <a16:creationId xmlns:a16="http://schemas.microsoft.com/office/drawing/2014/main" id="{13870515-8056-F741-65AB-E6FB4781974D}"/>
              </a:ext>
            </a:extLst>
          </p:cNvPr>
          <p:cNvPicPr>
            <a:picLocks noChangeAspect="1"/>
          </p:cNvPicPr>
          <p:nvPr/>
        </p:nvPicPr>
        <p:blipFill rotWithShape="1">
          <a:blip r:embed="rId3"/>
          <a:srcRect l="20215" t="25580" r="13334" b="5603"/>
          <a:stretch/>
        </p:blipFill>
        <p:spPr>
          <a:xfrm>
            <a:off x="-2225359" y="992934"/>
            <a:ext cx="13353824" cy="5997801"/>
          </a:xfrm>
          <a:prstGeom prst="rect">
            <a:avLst/>
          </a:prstGeom>
        </p:spPr>
      </p:pic>
    </p:spTree>
    <p:extLst>
      <p:ext uri="{BB962C8B-B14F-4D97-AF65-F5344CB8AC3E}">
        <p14:creationId xmlns:p14="http://schemas.microsoft.com/office/powerpoint/2010/main" val="181886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6"/>
          <p:cNvSpPr txBox="1"/>
          <p:nvPr/>
        </p:nvSpPr>
        <p:spPr>
          <a:xfrm>
            <a:off x="0" y="0"/>
            <a:ext cx="8503149" cy="642112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 </a:t>
            </a:r>
          </a:p>
          <a:p>
            <a:pPr marL="0" marR="0" lvl="0" indent="0" algn="l" rtl="0">
              <a:lnSpc>
                <a:spcPct val="100000"/>
              </a:lnSpc>
              <a:spcBef>
                <a:spcPts val="0"/>
              </a:spcBef>
              <a:spcAft>
                <a:spcPts val="0"/>
              </a:spcAft>
              <a:buClr>
                <a:srgbClr val="002776"/>
              </a:buClr>
              <a:buSzPts val="2800"/>
              <a:buFont typeface="Arial"/>
              <a:buNone/>
            </a:pPr>
            <a:r>
              <a:rPr lang="en-US" sz="2800" b="1" dirty="0">
                <a:solidFill>
                  <a:srgbClr val="002776"/>
                </a:solidFill>
              </a:rPr>
              <a:t> </a:t>
            </a:r>
            <a:r>
              <a:rPr lang="en-US" sz="2800" b="1" i="0" u="none" strike="noStrike" cap="none" dirty="0">
                <a:solidFill>
                  <a:srgbClr val="002776"/>
                </a:solidFill>
                <a:latin typeface="Arial"/>
                <a:ea typeface="Arial"/>
                <a:cs typeface="Arial"/>
                <a:sym typeface="Arial"/>
              </a:rPr>
              <a:t>Exploratory Data Analysis (EDA)</a:t>
            </a:r>
            <a:endParaRPr lang="en-US" sz="2800" b="1" dirty="0">
              <a:solidFill>
                <a:srgbClr val="002776"/>
              </a:solidFill>
            </a:endParaRPr>
          </a:p>
          <a:p>
            <a:pPr>
              <a:buClr>
                <a:srgbClr val="002776"/>
              </a:buClr>
              <a:buSzPts val="2800"/>
            </a:pPr>
            <a:r>
              <a:rPr lang="en-US" sz="1600" i="0" u="none" strike="noStrike" cap="none" dirty="0">
                <a:solidFill>
                  <a:schemeClr val="tx1"/>
                </a:solidFill>
                <a:latin typeface="Arial" panose="020B0604020202020204" pitchFamily="34" charset="0"/>
                <a:cs typeface="Arial" panose="020B0604020202020204" pitchFamily="34" charset="0"/>
                <a:sym typeface="Arial"/>
              </a:rPr>
              <a:t> </a:t>
            </a:r>
            <a:endParaRPr lang="en-US" sz="1600" dirty="0">
              <a:solidFill>
                <a:schemeClr val="tx1"/>
              </a:solidFill>
              <a:latin typeface="Arial" panose="020B0604020202020204" pitchFamily="34" charset="0"/>
              <a:cs typeface="Arial" panose="020B0604020202020204" pitchFamily="34" charset="0"/>
            </a:endParaRPr>
          </a:p>
          <a:p>
            <a:pPr>
              <a:buClr>
                <a:srgbClr val="002776"/>
              </a:buClr>
              <a:buSzPts val="2800"/>
            </a:pPr>
            <a:r>
              <a:rPr lang="en-US" sz="1600" dirty="0">
                <a:solidFill>
                  <a:schemeClr val="tx1"/>
                </a:solidFill>
                <a:latin typeface="Arial" panose="020B0604020202020204" pitchFamily="34" charset="0"/>
                <a:cs typeface="Arial" panose="020B0604020202020204" pitchFamily="34" charset="0"/>
              </a:rPr>
              <a:t> </a:t>
            </a:r>
            <a:r>
              <a:rPr lang="en-US" sz="1600" i="0" u="none" strike="noStrike" cap="none" dirty="0">
                <a:solidFill>
                  <a:schemeClr val="tx1"/>
                </a:solidFill>
                <a:latin typeface="Arial" panose="020B0604020202020204" pitchFamily="34" charset="0"/>
                <a:cs typeface="Arial" panose="020B0604020202020204" pitchFamily="34" charset="0"/>
                <a:sym typeface="Arial"/>
              </a:rPr>
              <a:t>The heat ma</a:t>
            </a:r>
            <a:r>
              <a:rPr lang="en-US" sz="1600" dirty="0">
                <a:solidFill>
                  <a:schemeClr val="tx1"/>
                </a:solidFill>
                <a:latin typeface="Arial" panose="020B0604020202020204" pitchFamily="34" charset="0"/>
                <a:cs typeface="Arial" panose="020B0604020202020204" pitchFamily="34" charset="0"/>
              </a:rPr>
              <a:t>p shows the matrix of all the columns.</a:t>
            </a:r>
            <a:r>
              <a:rPr lang="en-US" dirty="0">
                <a:solidFill>
                  <a:schemeClr val="tx1"/>
                </a:solidFill>
                <a:latin typeface="Arial" panose="020B0604020202020204" pitchFamily="34" charset="0"/>
                <a:cs typeface="Arial" panose="020B0604020202020204" pitchFamily="34" charset="0"/>
              </a:rPr>
              <a:t> By that, we can conclude the Correlation</a:t>
            </a:r>
          </a:p>
          <a:p>
            <a:pPr>
              <a:buClr>
                <a:srgbClr val="002776"/>
              </a:buClr>
              <a:buSzPts val="2800"/>
            </a:pPr>
            <a:r>
              <a:rPr lang="en-US" dirty="0">
                <a:solidFill>
                  <a:schemeClr val="tx1"/>
                </a:solidFill>
                <a:latin typeface="Arial" panose="020B0604020202020204" pitchFamily="34" charset="0"/>
                <a:cs typeface="Arial" panose="020B0604020202020204" pitchFamily="34" charset="0"/>
              </a:rPr>
              <a:t>  analysis  of each column how they are related to each one of them.</a:t>
            </a:r>
            <a:endParaRPr lang="en-US" sz="1400" i="0" u="none" strike="noStrike" cap="none" dirty="0">
              <a:solidFill>
                <a:schemeClr val="tx1"/>
              </a:solidFill>
              <a:latin typeface="Arial" panose="020B0604020202020204" pitchFamily="34" charset="0"/>
              <a:cs typeface="Arial" panose="020B0604020202020204" pitchFamily="34" charset="0"/>
              <a:sym typeface="Arial"/>
            </a:endParaRPr>
          </a:p>
          <a:p>
            <a:pPr>
              <a:buClr>
                <a:srgbClr val="002776"/>
              </a:buClr>
              <a:buSzPts val="2800"/>
            </a:pPr>
            <a:endParaRPr sz="1400" b="0" i="0" u="none" strike="noStrike" cap="none" dirty="0">
              <a:solidFill>
                <a:srgbClr val="000000"/>
              </a:solidFill>
              <a:latin typeface="Arial"/>
              <a:ea typeface="Arial"/>
              <a:cs typeface="Arial"/>
              <a:sym typeface="Arial"/>
            </a:endParaRPr>
          </a:p>
        </p:txBody>
      </p:sp>
      <p:pic>
        <p:nvPicPr>
          <p:cNvPr id="378" name="Google Shape;378;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9DD4776B-2443-2D3A-1926-BB3BF3C6522E}"/>
              </a:ext>
            </a:extLst>
          </p:cNvPr>
          <p:cNvPicPr>
            <a:picLocks noChangeAspect="1"/>
          </p:cNvPicPr>
          <p:nvPr/>
        </p:nvPicPr>
        <p:blipFill rotWithShape="1">
          <a:blip r:embed="rId4"/>
          <a:srcRect l="7008" t="17359" r="35484" b="9044"/>
          <a:stretch/>
        </p:blipFill>
        <p:spPr>
          <a:xfrm>
            <a:off x="552359" y="1651820"/>
            <a:ext cx="7950790" cy="510593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78;p6">
            <a:extLst>
              <a:ext uri="{FF2B5EF4-FFF2-40B4-BE49-F238E27FC236}">
                <a16:creationId xmlns:a16="http://schemas.microsoft.com/office/drawing/2014/main" id="{74CE9053-37F6-0579-85E1-5FBDEA65386A}"/>
              </a:ext>
            </a:extLst>
          </p:cNvPr>
          <p:cNvPicPr preferRelativeResize="0"/>
          <p:nvPr/>
        </p:nvPicPr>
        <p:blipFill rotWithShape="1">
          <a:blip r:embed="rId2">
            <a:alphaModFix/>
          </a:blip>
          <a:srcRect/>
          <a:stretch/>
        </p:blipFill>
        <p:spPr>
          <a:xfrm>
            <a:off x="9885689" y="110078"/>
            <a:ext cx="1187051" cy="411359"/>
          </a:xfrm>
          <a:prstGeom prst="rect">
            <a:avLst/>
          </a:prstGeom>
          <a:noFill/>
          <a:ln>
            <a:noFill/>
          </a:ln>
        </p:spPr>
      </p:pic>
      <p:sp>
        <p:nvSpPr>
          <p:cNvPr id="4" name="TextBox 3">
            <a:extLst>
              <a:ext uri="{FF2B5EF4-FFF2-40B4-BE49-F238E27FC236}">
                <a16:creationId xmlns:a16="http://schemas.microsoft.com/office/drawing/2014/main" id="{20F05EB7-702D-9232-B93C-3BA4B90DD671}"/>
              </a:ext>
            </a:extLst>
          </p:cNvPr>
          <p:cNvSpPr txBox="1"/>
          <p:nvPr/>
        </p:nvSpPr>
        <p:spPr>
          <a:xfrm>
            <a:off x="-1905001" y="367548"/>
            <a:ext cx="8885903" cy="523220"/>
          </a:xfrm>
          <a:prstGeom prst="rect">
            <a:avLst/>
          </a:prstGeom>
          <a:noFill/>
        </p:spPr>
        <p:txBody>
          <a:bodyPr wrap="square">
            <a:sp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rgbClr val="002776"/>
                </a:solidFill>
                <a:latin typeface="Arial"/>
                <a:ea typeface="Arial"/>
                <a:cs typeface="Arial"/>
                <a:sym typeface="Arial"/>
              </a:rPr>
              <a:t>Exploratory Data Analysis (EDA)</a:t>
            </a:r>
            <a:endParaRPr lang="en-US" sz="2800" b="1" dirty="0">
              <a:solidFill>
                <a:srgbClr val="002776"/>
              </a:solidFill>
            </a:endParaRPr>
          </a:p>
        </p:txBody>
      </p:sp>
      <p:pic>
        <p:nvPicPr>
          <p:cNvPr id="6" name="Picture 5">
            <a:extLst>
              <a:ext uri="{FF2B5EF4-FFF2-40B4-BE49-F238E27FC236}">
                <a16:creationId xmlns:a16="http://schemas.microsoft.com/office/drawing/2014/main" id="{4CFE5DCF-A566-0E34-0E0A-39E05FB51967}"/>
              </a:ext>
            </a:extLst>
          </p:cNvPr>
          <p:cNvPicPr>
            <a:picLocks noChangeAspect="1"/>
          </p:cNvPicPr>
          <p:nvPr/>
        </p:nvPicPr>
        <p:blipFill rotWithShape="1">
          <a:blip r:embed="rId3"/>
          <a:srcRect l="7204" t="17743" r="36452" b="8089"/>
          <a:stretch/>
        </p:blipFill>
        <p:spPr>
          <a:xfrm>
            <a:off x="-1905001" y="1016000"/>
            <a:ext cx="12769645" cy="5731922"/>
          </a:xfrm>
          <a:prstGeom prst="rect">
            <a:avLst/>
          </a:prstGeom>
        </p:spPr>
      </p:pic>
    </p:spTree>
    <p:extLst>
      <p:ext uri="{BB962C8B-B14F-4D97-AF65-F5344CB8AC3E}">
        <p14:creationId xmlns:p14="http://schemas.microsoft.com/office/powerpoint/2010/main" val="14099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9"/>
          <p:cNvSpPr txBox="1"/>
          <p:nvPr/>
        </p:nvSpPr>
        <p:spPr>
          <a:xfrm>
            <a:off x="299987" y="100245"/>
            <a:ext cx="8658817"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Model Building:</a:t>
            </a:r>
          </a:p>
          <a:p>
            <a:pPr marR="0" lvl="0" algn="l" rtl="0">
              <a:lnSpc>
                <a:spcPct val="100000"/>
              </a:lnSpc>
              <a:spcBef>
                <a:spcPts val="0"/>
              </a:spcBef>
              <a:spcAft>
                <a:spcPts val="0"/>
              </a:spcAft>
              <a:buClr>
                <a:srgbClr val="000000"/>
              </a:buClr>
              <a:buSzPts val="2800"/>
            </a:pPr>
            <a:r>
              <a:rPr lang="en-US" sz="2800" b="0" i="0" u="none" strike="noStrike" cap="none" dirty="0">
                <a:solidFill>
                  <a:srgbClr val="000000"/>
                </a:solidFill>
                <a:latin typeface="Arial"/>
                <a:ea typeface="Arial"/>
                <a:cs typeface="Arial"/>
                <a:sym typeface="Arial"/>
              </a:rPr>
              <a:t>K-means:</a:t>
            </a:r>
          </a:p>
          <a:p>
            <a:pPr marR="0" lvl="0" algn="l" rtl="0">
              <a:lnSpc>
                <a:spcPct val="100000"/>
              </a:lnSpc>
              <a:spcBef>
                <a:spcPts val="0"/>
              </a:spcBef>
              <a:spcAft>
                <a:spcPts val="0"/>
              </a:spcAft>
              <a:buClr>
                <a:srgbClr val="000000"/>
              </a:buClr>
              <a:buSzPts val="2800"/>
            </a:pPr>
            <a:r>
              <a:rPr lang="en-US" sz="2000" b="0" i="0" u="none" strike="noStrike" cap="none" dirty="0">
                <a:solidFill>
                  <a:srgbClr val="000000"/>
                </a:solidFill>
                <a:latin typeface="Arial"/>
                <a:ea typeface="Arial"/>
                <a:cs typeface="Arial"/>
                <a:sym typeface="Arial"/>
              </a:rPr>
              <a:t>In practical terms, for our musical dataset, k-means will analyze the different acoustic features (columns) for each of the songs, such as tempo, energy, pitch and many more and attempt to group songs that exhibit similar characteristics.</a:t>
            </a:r>
            <a:endParaRPr sz="2800" b="0" i="0" u="none" strike="noStrike" cap="none" dirty="0">
              <a:solidFill>
                <a:srgbClr val="000000"/>
              </a:solidFill>
              <a:latin typeface="Arial"/>
              <a:ea typeface="Arial"/>
              <a:cs typeface="Arial"/>
              <a:sym typeface="Arial"/>
            </a:endParaRPr>
          </a:p>
        </p:txBody>
      </p:sp>
      <p:pic>
        <p:nvPicPr>
          <p:cNvPr id="400" name="Google Shape;400;p9"/>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6" name="Picture 5">
            <a:extLst>
              <a:ext uri="{FF2B5EF4-FFF2-40B4-BE49-F238E27FC236}">
                <a16:creationId xmlns:a16="http://schemas.microsoft.com/office/drawing/2014/main" id="{6AFBD12F-1DB1-056A-5F59-BBE9E20E90FD}"/>
              </a:ext>
            </a:extLst>
          </p:cNvPr>
          <p:cNvPicPr>
            <a:picLocks noChangeAspect="1"/>
          </p:cNvPicPr>
          <p:nvPr/>
        </p:nvPicPr>
        <p:blipFill rotWithShape="1">
          <a:blip r:embed="rId4"/>
          <a:srcRect l="6452" t="18889" r="52795" b="8853"/>
          <a:stretch/>
        </p:blipFill>
        <p:spPr>
          <a:xfrm>
            <a:off x="167148" y="2497392"/>
            <a:ext cx="8791655" cy="40705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00;p9">
            <a:extLst>
              <a:ext uri="{FF2B5EF4-FFF2-40B4-BE49-F238E27FC236}">
                <a16:creationId xmlns:a16="http://schemas.microsoft.com/office/drawing/2014/main" id="{D0A78EA9-2470-142D-05CB-DAA3860C0133}"/>
              </a:ext>
            </a:extLst>
          </p:cNvPr>
          <p:cNvPicPr preferRelativeResize="0"/>
          <p:nvPr/>
        </p:nvPicPr>
        <p:blipFill rotWithShape="1">
          <a:blip r:embed="rId2">
            <a:alphaModFix/>
          </a:blip>
          <a:srcRect/>
          <a:stretch/>
        </p:blipFill>
        <p:spPr>
          <a:xfrm>
            <a:off x="9875857" y="80580"/>
            <a:ext cx="1187051" cy="411359"/>
          </a:xfrm>
          <a:prstGeom prst="rect">
            <a:avLst/>
          </a:prstGeom>
          <a:noFill/>
          <a:ln>
            <a:noFill/>
          </a:ln>
        </p:spPr>
      </p:pic>
      <p:sp>
        <p:nvSpPr>
          <p:cNvPr id="3" name="TextBox 2">
            <a:extLst>
              <a:ext uri="{FF2B5EF4-FFF2-40B4-BE49-F238E27FC236}">
                <a16:creationId xmlns:a16="http://schemas.microsoft.com/office/drawing/2014/main" id="{248A9FD1-E266-0ADF-3070-0D35A76F3E75}"/>
              </a:ext>
            </a:extLst>
          </p:cNvPr>
          <p:cNvSpPr txBox="1"/>
          <p:nvPr/>
        </p:nvSpPr>
        <p:spPr>
          <a:xfrm>
            <a:off x="-2182761" y="501771"/>
            <a:ext cx="13411200" cy="1785104"/>
          </a:xfrm>
          <a:prstGeom prst="rect">
            <a:avLst/>
          </a:prstGeom>
          <a:noFill/>
        </p:spPr>
        <p:txBody>
          <a:bodyPr wrap="square" rtlCol="0">
            <a:spAutoFit/>
          </a:bodyPr>
          <a:lstStyle/>
          <a:p>
            <a:r>
              <a:rPr lang="en-US" sz="2800" b="0" i="0" u="none" strike="noStrike" cap="none" dirty="0">
                <a:solidFill>
                  <a:srgbClr val="000000"/>
                </a:solidFill>
                <a:latin typeface="Arial"/>
                <a:ea typeface="Arial"/>
                <a:cs typeface="Arial"/>
                <a:sym typeface="Arial"/>
              </a:rPr>
              <a:t>DB-SCAN:</a:t>
            </a:r>
          </a:p>
          <a:p>
            <a:endParaRPr lang="en-US" sz="2800" dirty="0"/>
          </a:p>
          <a:p>
            <a:r>
              <a:rPr lang="en-US" sz="2000" b="0" i="0" dirty="0">
                <a:solidFill>
                  <a:srgbClr val="111111"/>
                </a:solidFill>
                <a:effectLst/>
                <a:latin typeface="+mj-lt"/>
              </a:rPr>
              <a:t>DBSCAN also produces more reasonable results than </a:t>
            </a:r>
            <a:r>
              <a:rPr lang="en-US" sz="2000" b="0" i="1" dirty="0">
                <a:solidFill>
                  <a:srgbClr val="111111"/>
                </a:solidFill>
                <a:effectLst/>
                <a:latin typeface="+mj-lt"/>
              </a:rPr>
              <a:t>k</a:t>
            </a:r>
            <a:r>
              <a:rPr lang="en-US" sz="2000" b="0" i="0" dirty="0">
                <a:solidFill>
                  <a:srgbClr val="111111"/>
                </a:solidFill>
                <a:effectLst/>
                <a:latin typeface="+mj-lt"/>
              </a:rPr>
              <a:t>-means across a variety of different distributions. Below figure illustrates the fact</a:t>
            </a:r>
            <a:r>
              <a:rPr lang="en-US" sz="2000" b="0" i="0" dirty="0">
                <a:solidFill>
                  <a:srgbClr val="111111"/>
                </a:solidFill>
                <a:effectLst/>
                <a:latin typeface="open sans" panose="020B0606030504020204" pitchFamily="34" charset="0"/>
              </a:rPr>
              <a:t>:</a:t>
            </a:r>
            <a:endParaRPr lang="en-US" sz="2000" b="0" i="0" u="none" strike="noStrike" cap="none" dirty="0">
              <a:solidFill>
                <a:srgbClr val="000000"/>
              </a:solidFill>
              <a:latin typeface="Arial"/>
              <a:ea typeface="Arial"/>
              <a:cs typeface="Arial"/>
              <a:sym typeface="Arial"/>
            </a:endParaRPr>
          </a:p>
          <a:p>
            <a:endParaRPr lang="en-IN" dirty="0"/>
          </a:p>
        </p:txBody>
      </p:sp>
      <p:pic>
        <p:nvPicPr>
          <p:cNvPr id="6" name="Picture 5">
            <a:extLst>
              <a:ext uri="{FF2B5EF4-FFF2-40B4-BE49-F238E27FC236}">
                <a16:creationId xmlns:a16="http://schemas.microsoft.com/office/drawing/2014/main" id="{D1A9BDA5-5341-F1EF-A13C-0517AD1EADDE}"/>
              </a:ext>
            </a:extLst>
          </p:cNvPr>
          <p:cNvPicPr>
            <a:picLocks noChangeAspect="1"/>
          </p:cNvPicPr>
          <p:nvPr/>
        </p:nvPicPr>
        <p:blipFill rotWithShape="1">
          <a:blip r:embed="rId3"/>
          <a:srcRect l="6989" t="18315" r="51290" b="8471"/>
          <a:stretch/>
        </p:blipFill>
        <p:spPr>
          <a:xfrm>
            <a:off x="-973395" y="2042853"/>
            <a:ext cx="10638505" cy="4714901"/>
          </a:xfrm>
          <a:prstGeom prst="rect">
            <a:avLst/>
          </a:prstGeom>
        </p:spPr>
      </p:pic>
    </p:spTree>
    <p:extLst>
      <p:ext uri="{BB962C8B-B14F-4D97-AF65-F5344CB8AC3E}">
        <p14:creationId xmlns:p14="http://schemas.microsoft.com/office/powerpoint/2010/main" val="4247693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00;p9">
            <a:extLst>
              <a:ext uri="{FF2B5EF4-FFF2-40B4-BE49-F238E27FC236}">
                <a16:creationId xmlns:a16="http://schemas.microsoft.com/office/drawing/2014/main" id="{17021E1B-B1FE-D68F-9787-ED1323BEEB4C}"/>
              </a:ext>
            </a:extLst>
          </p:cNvPr>
          <p:cNvPicPr preferRelativeResize="0"/>
          <p:nvPr/>
        </p:nvPicPr>
        <p:blipFill rotWithShape="1">
          <a:blip r:embed="rId2">
            <a:alphaModFix/>
          </a:blip>
          <a:srcRect/>
          <a:stretch/>
        </p:blipFill>
        <p:spPr>
          <a:xfrm>
            <a:off x="9875857" y="80580"/>
            <a:ext cx="1187051" cy="411359"/>
          </a:xfrm>
          <a:prstGeom prst="rect">
            <a:avLst/>
          </a:prstGeom>
          <a:noFill/>
          <a:ln>
            <a:noFill/>
          </a:ln>
        </p:spPr>
      </p:pic>
      <p:sp>
        <p:nvSpPr>
          <p:cNvPr id="5" name="TextBox 4">
            <a:extLst>
              <a:ext uri="{FF2B5EF4-FFF2-40B4-BE49-F238E27FC236}">
                <a16:creationId xmlns:a16="http://schemas.microsoft.com/office/drawing/2014/main" id="{8C9CB7F8-2D99-20AA-0487-FEBE5D103CC6}"/>
              </a:ext>
            </a:extLst>
          </p:cNvPr>
          <p:cNvSpPr txBox="1"/>
          <p:nvPr/>
        </p:nvSpPr>
        <p:spPr>
          <a:xfrm>
            <a:off x="-2045111" y="176981"/>
            <a:ext cx="12978581" cy="6432530"/>
          </a:xfrm>
          <a:prstGeom prst="rect">
            <a:avLst/>
          </a:prstGeom>
          <a:noFill/>
        </p:spPr>
        <p:txBody>
          <a:bodyPr wrap="square">
            <a:spAutoFit/>
          </a:bodyPr>
          <a:lstStyle/>
          <a:p>
            <a:r>
              <a:rPr lang="en-US" sz="3200" dirty="0"/>
              <a:t>TSNE:</a:t>
            </a:r>
          </a:p>
          <a:p>
            <a:endParaRPr lang="en-US" sz="2000" dirty="0"/>
          </a:p>
          <a:p>
            <a:r>
              <a:rPr lang="en-US" sz="2000" dirty="0"/>
              <a:t>TSNE is a powerful tool in song recognition system projects for dimensionality reduction, visualization, clustering analysis, preprocessing, and feature engineering, ultimately leading to better understanding and utilization of song data.</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2000" dirty="0"/>
          </a:p>
        </p:txBody>
      </p:sp>
      <p:pic>
        <p:nvPicPr>
          <p:cNvPr id="2" name="Picture 1">
            <a:extLst>
              <a:ext uri="{FF2B5EF4-FFF2-40B4-BE49-F238E27FC236}">
                <a16:creationId xmlns:a16="http://schemas.microsoft.com/office/drawing/2014/main" id="{9647E937-0EAE-7DD3-A176-4CD968E0570B}"/>
              </a:ext>
            </a:extLst>
          </p:cNvPr>
          <p:cNvPicPr>
            <a:picLocks noChangeAspect="1"/>
          </p:cNvPicPr>
          <p:nvPr/>
        </p:nvPicPr>
        <p:blipFill rotWithShape="1">
          <a:blip r:embed="rId3"/>
          <a:srcRect l="6774" t="19845" r="53118" b="8470"/>
          <a:stretch/>
        </p:blipFill>
        <p:spPr>
          <a:xfrm>
            <a:off x="108156" y="1877960"/>
            <a:ext cx="7039896" cy="4980039"/>
          </a:xfrm>
          <a:prstGeom prst="rect">
            <a:avLst/>
          </a:prstGeom>
        </p:spPr>
      </p:pic>
    </p:spTree>
    <p:extLst>
      <p:ext uri="{BB962C8B-B14F-4D97-AF65-F5344CB8AC3E}">
        <p14:creationId xmlns:p14="http://schemas.microsoft.com/office/powerpoint/2010/main" val="1086742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400;p9">
            <a:extLst>
              <a:ext uri="{FF2B5EF4-FFF2-40B4-BE49-F238E27FC236}">
                <a16:creationId xmlns:a16="http://schemas.microsoft.com/office/drawing/2014/main" id="{7B4DB850-77B0-FFEC-892A-27AD2688A647}"/>
              </a:ext>
            </a:extLst>
          </p:cNvPr>
          <p:cNvPicPr preferRelativeResize="0"/>
          <p:nvPr/>
        </p:nvPicPr>
        <p:blipFill rotWithShape="1">
          <a:blip r:embed="rId2">
            <a:alphaModFix/>
          </a:blip>
          <a:srcRect/>
          <a:stretch/>
        </p:blipFill>
        <p:spPr>
          <a:xfrm>
            <a:off x="9875857" y="80580"/>
            <a:ext cx="1187051" cy="411359"/>
          </a:xfrm>
          <a:prstGeom prst="rect">
            <a:avLst/>
          </a:prstGeom>
          <a:noFill/>
          <a:ln>
            <a:noFill/>
          </a:ln>
        </p:spPr>
      </p:pic>
      <p:sp>
        <p:nvSpPr>
          <p:cNvPr id="5" name="TextBox 4">
            <a:extLst>
              <a:ext uri="{FF2B5EF4-FFF2-40B4-BE49-F238E27FC236}">
                <a16:creationId xmlns:a16="http://schemas.microsoft.com/office/drawing/2014/main" id="{E091A346-6270-545E-B4DB-F65F8BC348CD}"/>
              </a:ext>
            </a:extLst>
          </p:cNvPr>
          <p:cNvSpPr txBox="1"/>
          <p:nvPr/>
        </p:nvSpPr>
        <p:spPr>
          <a:xfrm>
            <a:off x="-2153265" y="80580"/>
            <a:ext cx="12912705" cy="3164335"/>
          </a:xfrm>
          <a:prstGeom prst="rect">
            <a:avLst/>
          </a:prstGeom>
          <a:noFill/>
        </p:spPr>
        <p:txBody>
          <a:bodyPr wrap="square">
            <a:spAutoFit/>
          </a:bodyPr>
          <a:lstStyle/>
          <a:p>
            <a:r>
              <a:rPr lang="en-US" sz="3600" dirty="0"/>
              <a:t>PCA:</a:t>
            </a:r>
          </a:p>
          <a:p>
            <a:endParaRPr lang="en-US" sz="2000" dirty="0"/>
          </a:p>
          <a:p>
            <a:r>
              <a:rPr lang="en-US" sz="2000" dirty="0"/>
              <a:t>PCA plays a crucial role in song recognition system by facilitating dimensionality reduction, noise reduction, visualization, feature engineering, and preprocessing for machine learning, ultimately leading to better</a:t>
            </a:r>
          </a:p>
          <a:p>
            <a:r>
              <a:rPr lang="en-US" sz="2000" dirty="0"/>
              <a:t>understanding and utilization of song data</a:t>
            </a:r>
            <a:r>
              <a:rPr lang="en-US" sz="2800" dirty="0"/>
              <a:t>.</a:t>
            </a:r>
          </a:p>
          <a:p>
            <a:endParaRPr lang="en-US" sz="2800" dirty="0"/>
          </a:p>
          <a:p>
            <a:endParaRPr lang="en-US" dirty="0"/>
          </a:p>
          <a:p>
            <a:endParaRPr lang="en-US" dirty="0"/>
          </a:p>
          <a:p>
            <a:endParaRPr lang="en-IN" dirty="0"/>
          </a:p>
        </p:txBody>
      </p:sp>
      <p:pic>
        <p:nvPicPr>
          <p:cNvPr id="4" name="Picture 3">
            <a:extLst>
              <a:ext uri="{FF2B5EF4-FFF2-40B4-BE49-F238E27FC236}">
                <a16:creationId xmlns:a16="http://schemas.microsoft.com/office/drawing/2014/main" id="{3456CD4D-1536-BBD4-A0CD-3AC1DED67CFB}"/>
              </a:ext>
            </a:extLst>
          </p:cNvPr>
          <p:cNvPicPr>
            <a:picLocks noChangeAspect="1"/>
          </p:cNvPicPr>
          <p:nvPr/>
        </p:nvPicPr>
        <p:blipFill rotWithShape="1">
          <a:blip r:embed="rId3"/>
          <a:srcRect l="6989" t="18315" r="50000" b="9043"/>
          <a:stretch/>
        </p:blipFill>
        <p:spPr>
          <a:xfrm>
            <a:off x="-206477" y="2148363"/>
            <a:ext cx="7708490" cy="4709637"/>
          </a:xfrm>
          <a:prstGeom prst="rect">
            <a:avLst/>
          </a:prstGeom>
        </p:spPr>
      </p:pic>
    </p:spTree>
    <p:extLst>
      <p:ext uri="{BB962C8B-B14F-4D97-AF65-F5344CB8AC3E}">
        <p14:creationId xmlns:p14="http://schemas.microsoft.com/office/powerpoint/2010/main" val="424445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00;p9">
            <a:extLst>
              <a:ext uri="{FF2B5EF4-FFF2-40B4-BE49-F238E27FC236}">
                <a16:creationId xmlns:a16="http://schemas.microsoft.com/office/drawing/2014/main" id="{AFF2EFB8-879D-5AF0-0289-01AD7D59F72D}"/>
              </a:ext>
            </a:extLst>
          </p:cNvPr>
          <p:cNvPicPr preferRelativeResize="0"/>
          <p:nvPr/>
        </p:nvPicPr>
        <p:blipFill rotWithShape="1">
          <a:blip r:embed="rId2">
            <a:alphaModFix/>
          </a:blip>
          <a:srcRect/>
          <a:stretch/>
        </p:blipFill>
        <p:spPr>
          <a:xfrm>
            <a:off x="9875857" y="80580"/>
            <a:ext cx="1187051" cy="411359"/>
          </a:xfrm>
          <a:prstGeom prst="rect">
            <a:avLst/>
          </a:prstGeom>
          <a:noFill/>
          <a:ln>
            <a:noFill/>
          </a:ln>
        </p:spPr>
      </p:pic>
      <p:sp>
        <p:nvSpPr>
          <p:cNvPr id="3" name="TextBox 2">
            <a:extLst>
              <a:ext uri="{FF2B5EF4-FFF2-40B4-BE49-F238E27FC236}">
                <a16:creationId xmlns:a16="http://schemas.microsoft.com/office/drawing/2014/main" id="{7970B8FB-8AB8-3D85-63DD-A3B08AFC6AAE}"/>
              </a:ext>
            </a:extLst>
          </p:cNvPr>
          <p:cNvSpPr txBox="1"/>
          <p:nvPr/>
        </p:nvSpPr>
        <p:spPr>
          <a:xfrm>
            <a:off x="-2194560" y="465718"/>
            <a:ext cx="13155868" cy="6093976"/>
          </a:xfrm>
          <a:prstGeom prst="rect">
            <a:avLst/>
          </a:prstGeom>
          <a:noFill/>
        </p:spPr>
        <p:txBody>
          <a:bodyPr wrap="square" rtlCol="0">
            <a:spAutoFit/>
          </a:bodyPr>
          <a:lstStyle/>
          <a:p>
            <a:r>
              <a:rPr lang="en-US" sz="4000" dirty="0">
                <a:solidFill>
                  <a:srgbClr val="002060"/>
                </a:solidFill>
              </a:rPr>
              <a:t>Using A Model For Deployment From Model Evaluation:</a:t>
            </a:r>
          </a:p>
          <a:p>
            <a:endParaRPr lang="en-US" dirty="0"/>
          </a:p>
          <a:p>
            <a:pPr marL="342900" indent="-342900">
              <a:buFont typeface="Arial" panose="020B0604020202020204" pitchFamily="34" charset="0"/>
              <a:buChar char="•"/>
            </a:pPr>
            <a:r>
              <a:rPr lang="en-US" sz="2400" b="1" dirty="0"/>
              <a:t>Real-time Clustering: </a:t>
            </a:r>
            <a:r>
              <a:rPr lang="en-US" sz="2400" dirty="0"/>
              <a:t>DBSCAN is well-suited for deployment in real-time systems due to its efficiency in handling large datasets and its ability to adapt to changes in data distribution.</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Automated Noise Handling:  </a:t>
            </a:r>
            <a:r>
              <a:rPr lang="en-US" sz="2400" dirty="0"/>
              <a:t>This automated noise handling capability simplifies the deployment process and ensures reliable clustering results even in the presence of outliers.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Interpretability and Visualization: </a:t>
            </a:r>
            <a:r>
              <a:rPr lang="en-US" sz="2400" dirty="0"/>
              <a:t>DBSCAN produces clusters with clear boundaries, making it easier to interpret and visualize the results. This is beneficial for stakeholders and end-users who need to understand and make decisions based on the clustered data.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Parameter Stability: </a:t>
            </a:r>
            <a:r>
              <a:rPr lang="en-US" sz="2400" dirty="0"/>
              <a:t>DBSCAN has fewer hyperparameters compared to some other clustering algorithms, such as the number of clusters in k-means. Once the appropriate values for epsilon (eps) and minimum samples (</a:t>
            </a:r>
            <a:r>
              <a:rPr lang="en-US" sz="2400" dirty="0" err="1"/>
              <a:t>min_samples</a:t>
            </a:r>
            <a:r>
              <a:rPr lang="en-US" sz="2400" dirty="0"/>
              <a:t>) are determined through model evaluation, they tend to remain stable over time and across different datasets.</a:t>
            </a:r>
            <a:endParaRPr lang="en-IN" sz="2400" dirty="0"/>
          </a:p>
        </p:txBody>
      </p:sp>
    </p:spTree>
    <p:extLst>
      <p:ext uri="{BB962C8B-B14F-4D97-AF65-F5344CB8AC3E}">
        <p14:creationId xmlns:p14="http://schemas.microsoft.com/office/powerpoint/2010/main" val="398929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33;p1">
            <a:extLst>
              <a:ext uri="{FF2B5EF4-FFF2-40B4-BE49-F238E27FC236}">
                <a16:creationId xmlns:a16="http://schemas.microsoft.com/office/drawing/2014/main" id="{585AC8AE-9D9A-72C0-5BB7-902DE1ADB94F}"/>
              </a:ext>
            </a:extLst>
          </p:cNvPr>
          <p:cNvPicPr preferRelativeResize="0"/>
          <p:nvPr/>
        </p:nvPicPr>
        <p:blipFill rotWithShape="1">
          <a:blip r:embed="rId2">
            <a:alphaModFix/>
          </a:blip>
          <a:srcRect/>
          <a:stretch/>
        </p:blipFill>
        <p:spPr>
          <a:xfrm>
            <a:off x="9897493" y="133533"/>
            <a:ext cx="1187051" cy="411359"/>
          </a:xfrm>
          <a:prstGeom prst="rect">
            <a:avLst/>
          </a:prstGeom>
          <a:noFill/>
          <a:ln>
            <a:noFill/>
          </a:ln>
        </p:spPr>
      </p:pic>
      <p:sp>
        <p:nvSpPr>
          <p:cNvPr id="4" name="TextBox 3">
            <a:extLst>
              <a:ext uri="{FF2B5EF4-FFF2-40B4-BE49-F238E27FC236}">
                <a16:creationId xmlns:a16="http://schemas.microsoft.com/office/drawing/2014/main" id="{1CB6BFA0-700D-FCFC-9D89-E4FF43C78B93}"/>
              </a:ext>
            </a:extLst>
          </p:cNvPr>
          <p:cNvSpPr txBox="1"/>
          <p:nvPr/>
        </p:nvSpPr>
        <p:spPr>
          <a:xfrm>
            <a:off x="-2133600" y="1021701"/>
            <a:ext cx="7193280" cy="3354765"/>
          </a:xfrm>
          <a:prstGeom prst="rect">
            <a:avLst/>
          </a:prstGeom>
          <a:noFill/>
        </p:spPr>
        <p:txBody>
          <a:bodyPr wrap="square">
            <a:spAutoFit/>
          </a:bodyPr>
          <a:lstStyle/>
          <a:p>
            <a:pPr marL="0" marR="0" lvl="0" indent="0" algn="ctr" rtl="0">
              <a:lnSpc>
                <a:spcPct val="100000"/>
              </a:lnSpc>
              <a:spcBef>
                <a:spcPts val="0"/>
              </a:spcBef>
              <a:spcAft>
                <a:spcPts val="0"/>
              </a:spcAft>
              <a:buClr>
                <a:srgbClr val="002776"/>
              </a:buClr>
              <a:buSzPts val="3600"/>
              <a:buFont typeface="Verdana"/>
              <a:buNone/>
            </a:pPr>
            <a:r>
              <a:rPr lang="en-US" sz="5400" b="1" i="0" u="none" strike="noStrike" cap="none" dirty="0">
                <a:solidFill>
                  <a:schemeClr val="tx1"/>
                </a:solidFill>
                <a:latin typeface="Verdana"/>
                <a:ea typeface="Verdana"/>
                <a:cs typeface="Verdana"/>
                <a:sym typeface="Verdana"/>
              </a:rPr>
              <a:t>GROUP – 3</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776"/>
                </a:solidFill>
                <a:latin typeface="Verdana"/>
                <a:ea typeface="Verdana"/>
                <a:sym typeface="Verdana"/>
              </a:rPr>
              <a:t>       Mr. Konda </a:t>
            </a:r>
            <a:r>
              <a:rPr lang="en-US" sz="2400" b="1" dirty="0">
                <a:solidFill>
                  <a:srgbClr val="002060"/>
                </a:solidFill>
                <a:latin typeface="Verdana"/>
                <a:ea typeface="Verdana"/>
                <a:sym typeface="Verdana"/>
              </a:rPr>
              <a:t>Sai Madhav.</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Verdana"/>
                <a:ea typeface="Verdana"/>
                <a:sym typeface="Verdana"/>
              </a:rPr>
              <a:t>       Mr. Kunal Ajit Shinde.</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Verdana"/>
                <a:ea typeface="Verdana"/>
                <a:sym typeface="Verdana"/>
              </a:rPr>
              <a:t>       Ms. Amulya U Reddy.</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Verdana"/>
                <a:ea typeface="Verdana"/>
                <a:sym typeface="Verdana"/>
              </a:rPr>
              <a:t>       Mr. Ketan Vasant </a:t>
            </a:r>
            <a:r>
              <a:rPr lang="en-US" sz="2400" b="1" dirty="0" err="1">
                <a:solidFill>
                  <a:srgbClr val="002060"/>
                </a:solidFill>
                <a:latin typeface="Verdana"/>
                <a:ea typeface="Verdana"/>
                <a:sym typeface="Verdana"/>
              </a:rPr>
              <a:t>Suroshe</a:t>
            </a:r>
            <a:r>
              <a:rPr lang="en-US" sz="2400" b="1" dirty="0">
                <a:solidFill>
                  <a:srgbClr val="002060"/>
                </a:solidFill>
                <a:latin typeface="Verdana"/>
                <a:ea typeface="Verdana"/>
                <a:sym typeface="Verdana"/>
              </a:rPr>
              <a:t>.</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Verdana"/>
                <a:ea typeface="Verdana"/>
                <a:sym typeface="Verdana"/>
              </a:rPr>
              <a:t>       Mr. Clinton . S</a:t>
            </a:r>
          </a:p>
          <a:p>
            <a:pPr marL="0" marR="0" lvl="0" indent="0" rtl="0">
              <a:lnSpc>
                <a:spcPct val="100000"/>
              </a:lnSpc>
              <a:spcBef>
                <a:spcPts val="0"/>
              </a:spcBef>
              <a:spcAft>
                <a:spcPts val="0"/>
              </a:spcAft>
              <a:buClr>
                <a:srgbClr val="002776"/>
              </a:buClr>
              <a:buSzPts val="3600"/>
              <a:buFont typeface="Verdana"/>
              <a:buNone/>
            </a:pPr>
            <a:r>
              <a:rPr lang="en-US" sz="2400" b="1" dirty="0">
                <a:solidFill>
                  <a:srgbClr val="002060"/>
                </a:solidFill>
                <a:latin typeface="Verdana"/>
                <a:ea typeface="Verdana"/>
                <a:sym typeface="Verdana"/>
              </a:rPr>
              <a:t>       Ms. Sangam </a:t>
            </a:r>
            <a:r>
              <a:rPr lang="en-US" sz="2400" b="1" dirty="0" err="1">
                <a:solidFill>
                  <a:srgbClr val="002060"/>
                </a:solidFill>
                <a:latin typeface="Verdana"/>
                <a:ea typeface="Verdana"/>
                <a:sym typeface="Verdana"/>
              </a:rPr>
              <a:t>Gladina</a:t>
            </a:r>
            <a:r>
              <a:rPr lang="en-US" sz="2400" b="1" dirty="0">
                <a:solidFill>
                  <a:srgbClr val="002060"/>
                </a:solidFill>
                <a:latin typeface="Verdana"/>
                <a:ea typeface="Verdana"/>
                <a:sym typeface="Verdana"/>
              </a:rPr>
              <a:t>.</a:t>
            </a:r>
          </a:p>
          <a:p>
            <a:pPr marL="0" marR="0" lvl="0" indent="0" algn="ctr" rtl="0">
              <a:lnSpc>
                <a:spcPct val="100000"/>
              </a:lnSpc>
              <a:spcBef>
                <a:spcPts val="0"/>
              </a:spcBef>
              <a:spcAft>
                <a:spcPts val="0"/>
              </a:spcAft>
              <a:buClr>
                <a:srgbClr val="002776"/>
              </a:buClr>
              <a:buSzPts val="3600"/>
              <a:buFont typeface="Verdana"/>
              <a:buNone/>
            </a:pPr>
            <a:endParaRPr lang="en-US" sz="1400" b="1" dirty="0">
              <a:solidFill>
                <a:srgbClr val="002060"/>
              </a:solidFill>
              <a:latin typeface="Verdana"/>
              <a:ea typeface="Verdana"/>
              <a:cs typeface="Arial"/>
              <a:sym typeface="Verdana"/>
            </a:endParaRPr>
          </a:p>
        </p:txBody>
      </p:sp>
      <p:sp>
        <p:nvSpPr>
          <p:cNvPr id="6" name="TextBox 5">
            <a:extLst>
              <a:ext uri="{FF2B5EF4-FFF2-40B4-BE49-F238E27FC236}">
                <a16:creationId xmlns:a16="http://schemas.microsoft.com/office/drawing/2014/main" id="{1C20A50B-F4E3-ECF3-532F-E173723EE0E3}"/>
              </a:ext>
            </a:extLst>
          </p:cNvPr>
          <p:cNvSpPr txBox="1"/>
          <p:nvPr/>
        </p:nvSpPr>
        <p:spPr>
          <a:xfrm>
            <a:off x="-1828799" y="4591909"/>
            <a:ext cx="6331974" cy="2462213"/>
          </a:xfrm>
          <a:prstGeom prst="rect">
            <a:avLst/>
          </a:prstGeom>
          <a:noFill/>
        </p:spPr>
        <p:txBody>
          <a:bodyPr wrap="square">
            <a:spAutoFit/>
          </a:bodyPr>
          <a:lstStyle/>
          <a:p>
            <a:pPr marL="0" marR="0" lvl="0" indent="0" rtl="0">
              <a:lnSpc>
                <a:spcPct val="100000"/>
              </a:lnSpc>
              <a:spcBef>
                <a:spcPts val="0"/>
              </a:spcBef>
              <a:spcAft>
                <a:spcPts val="0"/>
              </a:spcAft>
              <a:buClr>
                <a:srgbClr val="002776"/>
              </a:buClr>
              <a:buSzPts val="2400"/>
              <a:buFont typeface="Verdana"/>
              <a:buNone/>
            </a:pPr>
            <a:r>
              <a:rPr lang="en-US" sz="2800" b="1" i="0" u="none" strike="noStrike" cap="none" dirty="0">
                <a:solidFill>
                  <a:schemeClr val="tx1"/>
                </a:solidFill>
                <a:latin typeface="Verdana"/>
                <a:ea typeface="Verdana"/>
                <a:cs typeface="Verdana"/>
                <a:sym typeface="Verdana"/>
              </a:rPr>
              <a:t>	                                                Project Mentor: </a:t>
            </a:r>
            <a:r>
              <a:rPr lang="en-US" sz="2800" b="1" dirty="0" err="1">
                <a:solidFill>
                  <a:srgbClr val="002776"/>
                </a:solidFill>
                <a:latin typeface="Verdana"/>
                <a:ea typeface="Verdana"/>
                <a:cs typeface="Verdana"/>
                <a:sym typeface="Verdana"/>
              </a:rPr>
              <a:t>B.Pallavi</a:t>
            </a:r>
            <a:r>
              <a:rPr lang="en-US" sz="2800" b="1" dirty="0">
                <a:solidFill>
                  <a:srgbClr val="002776"/>
                </a:solidFill>
                <a:latin typeface="Verdana"/>
                <a:ea typeface="Verdana"/>
                <a:cs typeface="Verdana"/>
                <a:sym typeface="Verdana"/>
              </a:rPr>
              <a:t>.</a:t>
            </a:r>
            <a:r>
              <a:rPr lang="en-US" sz="2800" b="1" i="0" u="none" strike="noStrike" cap="none" dirty="0">
                <a:solidFill>
                  <a:srgbClr val="002776"/>
                </a:solidFill>
                <a:latin typeface="Verdana"/>
                <a:ea typeface="Verdana"/>
                <a:cs typeface="Verdana"/>
                <a:sym typeface="Verdana"/>
              </a:rPr>
              <a:t> </a:t>
            </a:r>
            <a:endParaRPr lang="en-US" sz="28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rgbClr val="002776"/>
              </a:buClr>
              <a:buSzPts val="2400"/>
              <a:buFont typeface="Verdana"/>
              <a:buNone/>
            </a:pPr>
            <a:r>
              <a:rPr lang="en-US" sz="2800" b="1" i="0" u="none" strike="noStrike" cap="none" dirty="0">
                <a:solidFill>
                  <a:srgbClr val="002776"/>
                </a:solidFill>
                <a:latin typeface="Verdana"/>
                <a:ea typeface="Verdana"/>
                <a:cs typeface="Verdana"/>
                <a:sym typeface="Verdana"/>
              </a:rPr>
              <a:t> </a:t>
            </a:r>
            <a:r>
              <a:rPr lang="en-US" sz="2800" b="1" dirty="0">
                <a:solidFill>
                  <a:srgbClr val="002776"/>
                </a:solidFill>
                <a:latin typeface="Verdana"/>
                <a:ea typeface="Verdana"/>
                <a:cs typeface="Verdana"/>
                <a:sym typeface="Verdana"/>
              </a:rPr>
              <a:t>                          </a:t>
            </a:r>
            <a:r>
              <a:rPr lang="en-US" sz="2800" b="1" i="0" u="none" strike="noStrike" cap="none" dirty="0">
                <a:solidFill>
                  <a:srgbClr val="002776"/>
                </a:solidFill>
                <a:latin typeface="Verdana"/>
                <a:ea typeface="Verdana"/>
                <a:cs typeface="Verdana"/>
                <a:sym typeface="Verdana"/>
              </a:rPr>
              <a:t>                                                                                                     </a:t>
            </a:r>
            <a:r>
              <a:rPr lang="en-US" sz="2800" b="1" i="0" u="none" strike="noStrike" cap="none" dirty="0">
                <a:solidFill>
                  <a:schemeClr val="tx1"/>
                </a:solidFill>
                <a:latin typeface="Verdana"/>
                <a:ea typeface="Verdana"/>
                <a:cs typeface="Verdana"/>
                <a:sym typeface="Verdana"/>
              </a:rPr>
              <a:t>Project Mentor: </a:t>
            </a:r>
            <a:r>
              <a:rPr lang="en-US" sz="2800" b="1" dirty="0" err="1">
                <a:solidFill>
                  <a:srgbClr val="002776"/>
                </a:solidFill>
                <a:latin typeface="Verdana"/>
                <a:ea typeface="Verdana"/>
                <a:cs typeface="Verdana"/>
                <a:sym typeface="Verdana"/>
              </a:rPr>
              <a:t>Syedasamreen</a:t>
            </a:r>
            <a:r>
              <a:rPr lang="en-US" sz="2800" b="1" dirty="0">
                <a:solidFill>
                  <a:srgbClr val="002776"/>
                </a:solidFill>
                <a:latin typeface="Verdana"/>
                <a:ea typeface="Verdana"/>
                <a:cs typeface="Verdana"/>
                <a:sym typeface="Verdana"/>
              </a:rPr>
              <a:t> </a:t>
            </a:r>
            <a:r>
              <a:rPr lang="en-US" sz="2800" b="1" dirty="0" err="1">
                <a:solidFill>
                  <a:srgbClr val="002776"/>
                </a:solidFill>
                <a:latin typeface="Verdana"/>
                <a:ea typeface="Verdana"/>
                <a:cs typeface="Verdana"/>
                <a:sym typeface="Verdana"/>
              </a:rPr>
              <a:t>Shahabujuruk</a:t>
            </a:r>
            <a:r>
              <a:rPr lang="en-US" sz="2800" b="1" dirty="0">
                <a:solidFill>
                  <a:srgbClr val="002776"/>
                </a:solidFill>
                <a:latin typeface="Verdana"/>
                <a:ea typeface="Verdana"/>
                <a:cs typeface="Verdana"/>
                <a:sym typeface="Verdana"/>
              </a:rPr>
              <a:t>.</a:t>
            </a:r>
          </a:p>
          <a:p>
            <a:pPr marL="0" marR="0" lvl="0" indent="0" algn="l" rtl="0">
              <a:lnSpc>
                <a:spcPct val="100000"/>
              </a:lnSpc>
              <a:spcBef>
                <a:spcPts val="0"/>
              </a:spcBef>
              <a:spcAft>
                <a:spcPts val="0"/>
              </a:spcAft>
              <a:buClr>
                <a:srgbClr val="002776"/>
              </a:buClr>
              <a:buSzPts val="2400"/>
              <a:buFont typeface="Verdana"/>
              <a:buNone/>
            </a:pPr>
            <a:r>
              <a:rPr lang="en-US" sz="1400" b="1" dirty="0">
                <a:solidFill>
                  <a:srgbClr val="002776"/>
                </a:solidFill>
                <a:latin typeface="Verdana"/>
                <a:ea typeface="Verdana"/>
                <a:cs typeface="Verdana"/>
                <a:sym typeface="Verdana"/>
              </a:rPr>
              <a:t>                                     </a:t>
            </a:r>
            <a:endParaRPr lang="en-US"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E1290A60-C0D3-D48A-F2E8-4AFD920B1E10}"/>
              </a:ext>
            </a:extLst>
          </p:cNvPr>
          <p:cNvPicPr>
            <a:picLocks noChangeAspect="1"/>
          </p:cNvPicPr>
          <p:nvPr/>
        </p:nvPicPr>
        <p:blipFill>
          <a:blip r:embed="rId3"/>
          <a:stretch>
            <a:fillRect/>
          </a:stretch>
        </p:blipFill>
        <p:spPr>
          <a:xfrm>
            <a:off x="5157018" y="1072090"/>
            <a:ext cx="5307782" cy="5342405"/>
          </a:xfrm>
          <a:prstGeom prst="rect">
            <a:avLst/>
          </a:prstGeom>
        </p:spPr>
      </p:pic>
    </p:spTree>
    <p:extLst>
      <p:ext uri="{BB962C8B-B14F-4D97-AF65-F5344CB8AC3E}">
        <p14:creationId xmlns:p14="http://schemas.microsoft.com/office/powerpoint/2010/main" val="116261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txBox="1"/>
          <p:nvPr/>
        </p:nvSpPr>
        <p:spPr>
          <a:xfrm>
            <a:off x="381767" y="511604"/>
            <a:ext cx="8577038"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Model Deployment using </a:t>
            </a:r>
            <a:r>
              <a:rPr lang="en-US" sz="2800" b="1" i="0" u="none" strike="noStrike" cap="none" dirty="0" err="1">
                <a:solidFill>
                  <a:srgbClr val="002776"/>
                </a:solidFill>
                <a:latin typeface="Arial"/>
                <a:ea typeface="Arial"/>
                <a:cs typeface="Arial"/>
                <a:sym typeface="Arial"/>
              </a:rPr>
              <a:t>streamlit</a:t>
            </a:r>
            <a:r>
              <a:rPr lang="en-US" sz="2800" b="1" i="0" u="none" strike="noStrike" cap="none" dirty="0">
                <a:solidFill>
                  <a:srgbClr val="002776"/>
                </a:solidFill>
                <a:latin typeface="Arial"/>
                <a:ea typeface="Arial"/>
                <a:cs typeface="Arial"/>
                <a:sym typeface="Arial"/>
              </a:rPr>
              <a:t>:</a:t>
            </a:r>
          </a:p>
          <a:p>
            <a:pPr marL="0" marR="0" lvl="0" indent="0" algn="l" rtl="0">
              <a:lnSpc>
                <a:spcPct val="100000"/>
              </a:lnSpc>
              <a:spcBef>
                <a:spcPts val="0"/>
              </a:spcBef>
              <a:spcAft>
                <a:spcPts val="0"/>
              </a:spcAft>
              <a:buClr>
                <a:srgbClr val="000000"/>
              </a:buClr>
              <a:buSzPts val="2800"/>
              <a:buFont typeface="Arial"/>
              <a:buNone/>
            </a:pPr>
            <a:endParaRPr lang="en-US"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000" b="0" i="0" u="none" strike="noStrike" cap="none" dirty="0">
                <a:solidFill>
                  <a:srgbClr val="000000"/>
                </a:solidFill>
                <a:latin typeface="Arial"/>
                <a:ea typeface="Arial"/>
                <a:cs typeface="Arial"/>
                <a:sym typeface="Arial"/>
              </a:rPr>
              <a:t>Deploying a song recognition system using </a:t>
            </a:r>
            <a:r>
              <a:rPr lang="en-US" sz="2000" b="0" i="0" u="none" strike="noStrike" cap="none" dirty="0" err="1">
                <a:solidFill>
                  <a:srgbClr val="000000"/>
                </a:solidFill>
                <a:latin typeface="Arial"/>
                <a:ea typeface="Arial"/>
                <a:cs typeface="Arial"/>
                <a:sym typeface="Arial"/>
              </a:rPr>
              <a:t>Streamlit</a:t>
            </a:r>
            <a:r>
              <a:rPr lang="en-US" sz="2000" b="0" i="0" u="none" strike="noStrike" cap="none" dirty="0">
                <a:solidFill>
                  <a:srgbClr val="000000"/>
                </a:solidFill>
                <a:latin typeface="Arial"/>
                <a:ea typeface="Arial"/>
                <a:cs typeface="Arial"/>
                <a:sym typeface="Arial"/>
              </a:rPr>
              <a:t> involves creating a web application that users can interact with to input song features or upload audio files and receive recognition results.</a:t>
            </a: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p:txBody>
      </p:sp>
      <p:pic>
        <p:nvPicPr>
          <p:cNvPr id="441" name="Google Shape;441;p13"/>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1">
            <a:extLst>
              <a:ext uri="{FF2B5EF4-FFF2-40B4-BE49-F238E27FC236}">
                <a16:creationId xmlns:a16="http://schemas.microsoft.com/office/drawing/2014/main" id="{242A1004-7EB6-F26D-79FA-E384888D176C}"/>
              </a:ext>
            </a:extLst>
          </p:cNvPr>
          <p:cNvPicPr>
            <a:picLocks noChangeAspect="1"/>
          </p:cNvPicPr>
          <p:nvPr/>
        </p:nvPicPr>
        <p:blipFill rotWithShape="1">
          <a:blip r:embed="rId4"/>
          <a:srcRect t="13160"/>
          <a:stretch/>
        </p:blipFill>
        <p:spPr>
          <a:xfrm>
            <a:off x="185195" y="2255520"/>
            <a:ext cx="8847046" cy="44297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4"/>
          <p:cNvSpPr txBox="1"/>
          <p:nvPr/>
        </p:nvSpPr>
        <p:spPr>
          <a:xfrm>
            <a:off x="90782" y="326244"/>
            <a:ext cx="8758250" cy="63709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4000" b="1" i="0" u="none" strike="noStrike" cap="none" dirty="0">
                <a:solidFill>
                  <a:srgbClr val="002776"/>
                </a:solidFill>
                <a:latin typeface="Arial"/>
                <a:ea typeface="Arial"/>
                <a:cs typeface="Arial"/>
                <a:sym typeface="Arial"/>
              </a:rPr>
              <a:t>Challenges faced:</a:t>
            </a:r>
          </a:p>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endParaRPr lang="en-US" sz="2000" b="1" dirty="0"/>
          </a:p>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r>
              <a:rPr lang="en-US" sz="3200" b="1" i="0" u="none" strike="noStrike" cap="none" dirty="0">
                <a:solidFill>
                  <a:srgbClr val="000000"/>
                </a:solidFill>
                <a:latin typeface="Arial"/>
                <a:ea typeface="Arial"/>
                <a:cs typeface="Arial"/>
                <a:sym typeface="Arial"/>
              </a:rPr>
              <a:t>High-Dimensional Data</a:t>
            </a:r>
            <a:r>
              <a:rPr lang="en-US" sz="3200" b="0" i="0" u="none" strike="noStrike" cap="none" dirty="0">
                <a:solidFill>
                  <a:srgbClr val="000000"/>
                </a:solidFill>
                <a:latin typeface="Arial"/>
                <a:ea typeface="Arial"/>
                <a:cs typeface="Arial"/>
                <a:sym typeface="Arial"/>
              </a:rPr>
              <a:t>: Song data often contains a high number of features, such as audio features (tempo, pitch, timbre) and metadata (artist, genre, release year).</a:t>
            </a:r>
          </a:p>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r>
              <a:rPr lang="en-US" sz="3200" b="1" i="0" u="none" strike="noStrike" cap="none" dirty="0">
                <a:solidFill>
                  <a:srgbClr val="000000"/>
                </a:solidFill>
                <a:latin typeface="Arial"/>
                <a:ea typeface="Arial"/>
                <a:cs typeface="Arial"/>
                <a:sym typeface="Arial"/>
              </a:rPr>
              <a:t>Data Quality and Consistency</a:t>
            </a:r>
            <a:r>
              <a:rPr lang="en-US" sz="3200" b="0" i="0" u="none" strike="noStrike" cap="none" dirty="0">
                <a:solidFill>
                  <a:srgbClr val="000000"/>
                </a:solidFill>
                <a:latin typeface="Arial"/>
                <a:ea typeface="Arial"/>
                <a:cs typeface="Arial"/>
                <a:sym typeface="Arial"/>
              </a:rPr>
              <a:t>: Song data from different sources may have inconsistencies, missing values, or errors.</a:t>
            </a:r>
          </a:p>
          <a:p>
            <a:pPr marL="342900" marR="0" lvl="0" indent="-342900" algn="l" rtl="0">
              <a:lnSpc>
                <a:spcPct val="100000"/>
              </a:lnSpc>
              <a:spcBef>
                <a:spcPts val="0"/>
              </a:spcBef>
              <a:spcAft>
                <a:spcPts val="0"/>
              </a:spcAft>
              <a:buClr>
                <a:srgbClr val="000000"/>
              </a:buClr>
              <a:buSzPts val="2800"/>
              <a:buFont typeface="Arial" panose="020B0604020202020204" pitchFamily="34" charset="0"/>
              <a:buChar char="•"/>
            </a:pPr>
            <a:r>
              <a:rPr lang="en-US" sz="3200" b="1" i="0" u="none" strike="noStrike" cap="none" dirty="0">
                <a:solidFill>
                  <a:srgbClr val="000000"/>
                </a:solidFill>
                <a:latin typeface="Arial"/>
                <a:ea typeface="Arial"/>
                <a:cs typeface="Arial"/>
                <a:sym typeface="Arial"/>
              </a:rPr>
              <a:t>Scalability</a:t>
            </a:r>
            <a:r>
              <a:rPr lang="en-US" sz="3200" b="0" i="0" u="none" strike="noStrike" cap="none" dirty="0">
                <a:solidFill>
                  <a:srgbClr val="000000"/>
                </a:solidFill>
                <a:latin typeface="Arial"/>
                <a:ea typeface="Arial"/>
                <a:cs typeface="Arial"/>
                <a:sym typeface="Arial"/>
              </a:rPr>
              <a:t>: As the song database grows, clustering algorithms must scale to handle the increasing volume of data efficiently. </a:t>
            </a:r>
          </a:p>
          <a:p>
            <a:pPr marL="0" marR="0" lvl="0" indent="0" algn="l" rtl="0">
              <a:lnSpc>
                <a:spcPct val="100000"/>
              </a:lnSpc>
              <a:spcBef>
                <a:spcPts val="0"/>
              </a:spcBef>
              <a:spcAft>
                <a:spcPts val="0"/>
              </a:spcAft>
              <a:buClr>
                <a:srgbClr val="000000"/>
              </a:buClr>
              <a:buSzPts val="28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1400" b="0" i="0" u="none" strike="noStrike" cap="none" dirty="0">
              <a:solidFill>
                <a:srgbClr val="000000"/>
              </a:solidFill>
              <a:latin typeface="Arial"/>
              <a:ea typeface="Arial"/>
              <a:cs typeface="Arial"/>
              <a:sym typeface="Arial"/>
            </a:endParaRPr>
          </a:p>
        </p:txBody>
      </p:sp>
      <p:pic>
        <p:nvPicPr>
          <p:cNvPr id="447" name="Google Shape;447;p14"/>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15"/>
          <p:cNvSpPr txBox="1"/>
          <p:nvPr/>
        </p:nvSpPr>
        <p:spPr>
          <a:xfrm>
            <a:off x="1402080" y="2508055"/>
            <a:ext cx="7233274"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9600" b="1" i="0" u="none" strike="noStrike" cap="none" dirty="0">
                <a:solidFill>
                  <a:srgbClr val="002776"/>
                </a:solidFill>
                <a:latin typeface="Arial"/>
                <a:ea typeface="Arial"/>
                <a:cs typeface="Arial"/>
                <a:sym typeface="Arial"/>
              </a:rPr>
              <a:t>Thank you</a:t>
            </a:r>
            <a:r>
              <a:rPr lang="en-US" sz="9600" b="1" dirty="0">
                <a:solidFill>
                  <a:srgbClr val="002776"/>
                </a:solidFill>
              </a:rPr>
              <a:t>.</a:t>
            </a:r>
            <a:endParaRPr sz="9600" b="0" i="0" u="none" strike="noStrike" cap="none" dirty="0">
              <a:solidFill>
                <a:srgbClr val="000000"/>
              </a:solidFill>
              <a:latin typeface="Arial"/>
              <a:ea typeface="Arial"/>
              <a:cs typeface="Arial"/>
              <a:sym typeface="Arial"/>
            </a:endParaRPr>
          </a:p>
        </p:txBody>
      </p:sp>
      <p:pic>
        <p:nvPicPr>
          <p:cNvPr id="454" name="Google Shape;454;p15"/>
          <p:cNvPicPr preferRelativeResize="0"/>
          <p:nvPr/>
        </p:nvPicPr>
        <p:blipFill rotWithShape="1">
          <a:blip r:embed="rId3">
            <a:alphaModFix/>
          </a:blip>
          <a:srcRect/>
          <a:stretch/>
        </p:blipFill>
        <p:spPr>
          <a:xfrm>
            <a:off x="7771754" y="100245"/>
            <a:ext cx="1187051" cy="4113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33;p1">
            <a:extLst>
              <a:ext uri="{FF2B5EF4-FFF2-40B4-BE49-F238E27FC236}">
                <a16:creationId xmlns:a16="http://schemas.microsoft.com/office/drawing/2014/main" id="{C5948CB2-48E8-EEEF-FE29-7D084C1CF18C}"/>
              </a:ext>
            </a:extLst>
          </p:cNvPr>
          <p:cNvPicPr preferRelativeResize="0"/>
          <p:nvPr/>
        </p:nvPicPr>
        <p:blipFill rotWithShape="1">
          <a:blip r:embed="rId2">
            <a:alphaModFix/>
          </a:blip>
          <a:srcRect/>
          <a:stretch/>
        </p:blipFill>
        <p:spPr>
          <a:xfrm>
            <a:off x="9917157" y="94205"/>
            <a:ext cx="1187051" cy="411359"/>
          </a:xfrm>
          <a:prstGeom prst="rect">
            <a:avLst/>
          </a:prstGeom>
          <a:noFill/>
          <a:ln>
            <a:noFill/>
          </a:ln>
        </p:spPr>
      </p:pic>
      <p:sp>
        <p:nvSpPr>
          <p:cNvPr id="4" name="TextBox 3">
            <a:extLst>
              <a:ext uri="{FF2B5EF4-FFF2-40B4-BE49-F238E27FC236}">
                <a16:creationId xmlns:a16="http://schemas.microsoft.com/office/drawing/2014/main" id="{60D85758-5D49-05D6-5BC4-B792EDBCB9C7}"/>
              </a:ext>
            </a:extLst>
          </p:cNvPr>
          <p:cNvSpPr txBox="1"/>
          <p:nvPr/>
        </p:nvSpPr>
        <p:spPr>
          <a:xfrm>
            <a:off x="-2064774" y="707923"/>
            <a:ext cx="13057239" cy="4801314"/>
          </a:xfrm>
          <a:prstGeom prst="rect">
            <a:avLst/>
          </a:prstGeom>
          <a:noFill/>
        </p:spPr>
        <p:txBody>
          <a:bodyPr wrap="square" rtlCol="0">
            <a:spAutoFit/>
          </a:bodyPr>
          <a:lstStyle/>
          <a:p>
            <a:endParaRPr lang="en-US" dirty="0"/>
          </a:p>
          <a:p>
            <a:r>
              <a:rPr lang="en-US" sz="3600" dirty="0">
                <a:solidFill>
                  <a:schemeClr val="tx1"/>
                </a:solidFill>
              </a:rPr>
              <a:t>Table Of Contents</a:t>
            </a:r>
          </a:p>
          <a:p>
            <a:endParaRPr lang="en-US" sz="3200" dirty="0"/>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Introduction</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Business Problem</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Data Overview</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EDA</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Model Building</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Model deployment</a:t>
            </a:r>
          </a:p>
          <a:p>
            <a:pPr marL="514350" indent="-514350">
              <a:buAutoNum type="arabicPeriod"/>
            </a:pPr>
            <a:r>
              <a:rPr lang="en-US" sz="3200" dirty="0">
                <a:solidFill>
                  <a:schemeClr val="accent5">
                    <a:lumMod val="50000"/>
                  </a:schemeClr>
                </a:solidFill>
                <a:latin typeface="Verdana" panose="020B0604030504040204" pitchFamily="34" charset="0"/>
                <a:ea typeface="Verdana" panose="020B0604030504040204" pitchFamily="34" charset="0"/>
              </a:rPr>
              <a:t>Conclusion</a:t>
            </a:r>
            <a:endParaRPr lang="en-IN" sz="3200" dirty="0">
              <a:solidFill>
                <a:schemeClr val="accent5">
                  <a:lumMod val="50000"/>
                </a:schemeClr>
              </a:solidFill>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CCE4FCE-6137-F525-5751-24FDD698448E}"/>
              </a:ext>
            </a:extLst>
          </p:cNvPr>
          <p:cNvPicPr>
            <a:picLocks noChangeAspect="1"/>
          </p:cNvPicPr>
          <p:nvPr/>
        </p:nvPicPr>
        <p:blipFill>
          <a:blip r:embed="rId3"/>
          <a:stretch>
            <a:fillRect/>
          </a:stretch>
        </p:blipFill>
        <p:spPr>
          <a:xfrm>
            <a:off x="3382297" y="1102822"/>
            <a:ext cx="6823365" cy="4334366"/>
          </a:xfrm>
          <a:prstGeom prst="rect">
            <a:avLst/>
          </a:prstGeom>
        </p:spPr>
      </p:pic>
    </p:spTree>
    <p:extLst>
      <p:ext uri="{BB962C8B-B14F-4D97-AF65-F5344CB8AC3E}">
        <p14:creationId xmlns:p14="http://schemas.microsoft.com/office/powerpoint/2010/main" val="115156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0" y="112649"/>
            <a:ext cx="3507129"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solidFill>
                  <a:schemeClr val="tx1"/>
                </a:solidFill>
              </a:rPr>
              <a:t>Introduction</a:t>
            </a:r>
            <a:endParaRPr lang="en-US" sz="2800" b="1" i="0" u="none" strike="noStrike" cap="none" dirty="0">
              <a:solidFill>
                <a:schemeClr val="tx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400" b="1" dirty="0">
                <a:solidFill>
                  <a:schemeClr val="tx1"/>
                </a:solidFill>
              </a:rPr>
              <a:t>B</a:t>
            </a:r>
            <a:r>
              <a:rPr lang="en-US" sz="2400" b="1" i="0" u="none" strike="noStrike" cap="none" dirty="0">
                <a:solidFill>
                  <a:schemeClr val="tx1"/>
                </a:solidFill>
                <a:latin typeface="Arial"/>
                <a:ea typeface="Arial"/>
                <a:cs typeface="Arial"/>
                <a:sym typeface="Arial"/>
              </a:rPr>
              <a:t>usiness Problem:</a:t>
            </a:r>
            <a:endParaRPr sz="1400" b="0" i="0" u="none" strike="noStrike" cap="none" dirty="0">
              <a:solidFill>
                <a:schemeClr val="tx1"/>
              </a:solidFill>
              <a:latin typeface="Arial"/>
              <a:ea typeface="Arial"/>
              <a:cs typeface="Arial"/>
              <a:sym typeface="Arial"/>
            </a:endParaRPr>
          </a:p>
        </p:txBody>
      </p:sp>
      <p:sp>
        <p:nvSpPr>
          <p:cNvPr id="340" name="Google Shape;340;p2"/>
          <p:cNvSpPr txBox="1"/>
          <p:nvPr/>
        </p:nvSpPr>
        <p:spPr>
          <a:xfrm>
            <a:off x="127819" y="3554710"/>
            <a:ext cx="5840071"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300"/>
              <a:buFont typeface="Arial"/>
              <a:buNone/>
            </a:pPr>
            <a:r>
              <a:rPr lang="en-US" dirty="0">
                <a:solidFill>
                  <a:schemeClr val="dk1"/>
                </a:solidFill>
              </a:rPr>
              <a:t> </a:t>
            </a:r>
            <a:r>
              <a:rPr lang="en-US" sz="1400" b="0" i="0" u="none" strike="noStrike" cap="none" dirty="0">
                <a:solidFill>
                  <a:schemeClr val="dk1"/>
                </a:solidFill>
                <a:latin typeface="Arial"/>
                <a:ea typeface="Arial"/>
                <a:cs typeface="Arial"/>
                <a:sym typeface="Arial"/>
              </a:rPr>
              <a:t>The primary focus of our business strategy is to enhance customer satisfaction and engagement within our music recommendation app. We aim to achieve this by improving the personalization of music recommendations, ensuring they align closely with individual preferences and moods. Main objective is to boost user retention by delivering diverse and accurate music suggestions to each user's unique tastes. To make this, we will optimize our recommendation algorithms to facilitate easy discovery of new music that resonates with our users.</a:t>
            </a:r>
            <a:endParaRPr sz="1300" b="0" i="0" u="none" strike="noStrike" cap="none" dirty="0">
              <a:solidFill>
                <a:schemeClr val="dk1"/>
              </a:solidFill>
              <a:latin typeface="Verdana"/>
              <a:ea typeface="Verdana"/>
              <a:cs typeface="Verdana"/>
              <a:sym typeface="Verdana"/>
            </a:endParaRPr>
          </a:p>
        </p:txBody>
      </p:sp>
      <p:sp>
        <p:nvSpPr>
          <p:cNvPr id="341" name="Google Shape;341;p2"/>
          <p:cNvSpPr txBox="1"/>
          <p:nvPr/>
        </p:nvSpPr>
        <p:spPr>
          <a:xfrm>
            <a:off x="0" y="2903091"/>
            <a:ext cx="2569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entury Gothic"/>
                <a:ea typeface="Century Gothic"/>
                <a:cs typeface="Century Gothic"/>
                <a:sym typeface="Century Gothic"/>
              </a:rPr>
              <a:t>Objective:</a:t>
            </a:r>
            <a:endParaRPr sz="2000" b="0" i="0" u="none" strike="noStrike" cap="none">
              <a:solidFill>
                <a:srgbClr val="000000"/>
              </a:solidFill>
              <a:latin typeface="Arial"/>
              <a:ea typeface="Arial"/>
              <a:cs typeface="Arial"/>
              <a:sym typeface="Arial"/>
            </a:endParaRPr>
          </a:p>
        </p:txBody>
      </p:sp>
      <p:pic>
        <p:nvPicPr>
          <p:cNvPr id="342" name="Google Shape;342;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3" name="Google Shape;343;p2"/>
          <p:cNvSpPr txBox="1"/>
          <p:nvPr/>
        </p:nvSpPr>
        <p:spPr>
          <a:xfrm>
            <a:off x="127819" y="1005161"/>
            <a:ext cx="5850194" cy="280534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b="0" i="0" u="none" strike="noStrike" cap="none" dirty="0">
                <a:solidFill>
                  <a:schemeClr val="dk1"/>
                </a:solidFill>
                <a:latin typeface="Arial"/>
                <a:ea typeface="Arial"/>
                <a:cs typeface="Arial"/>
                <a:sym typeface="Arial"/>
              </a:rPr>
              <a:t>The primary business problem for customers in music recommendation apps is often a lack of personalized recommendations, leading to frustration and disengagement. Customers desire diverse and accurate suggestions aligned with their individual tastes and moods. Without effective personalization users may struggle to discover new music they genuinely enjoy, impacting their overall satisfaction and retention. To address this, music apps must refine their recommendation algorithms.</a:t>
            </a:r>
            <a:endParaRPr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1"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78F01B25-A969-398F-FA43-EA423E5AE526}"/>
              </a:ext>
            </a:extLst>
          </p:cNvPr>
          <p:cNvPicPr>
            <a:picLocks noChangeAspect="1"/>
          </p:cNvPicPr>
          <p:nvPr/>
        </p:nvPicPr>
        <p:blipFill>
          <a:blip r:embed="rId4"/>
          <a:stretch>
            <a:fillRect/>
          </a:stretch>
        </p:blipFill>
        <p:spPr>
          <a:xfrm>
            <a:off x="6095708" y="1005162"/>
            <a:ext cx="2586175" cy="35393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49" name="Google Shape;349;p3"/>
          <p:cNvSpPr txBox="1"/>
          <p:nvPr/>
        </p:nvSpPr>
        <p:spPr>
          <a:xfrm>
            <a:off x="370390" y="266218"/>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C208BB57-194F-6BC6-E437-1B224AF64DF3}"/>
              </a:ext>
            </a:extLst>
          </p:cNvPr>
          <p:cNvPicPr>
            <a:picLocks noChangeAspect="1"/>
          </p:cNvPicPr>
          <p:nvPr/>
        </p:nvPicPr>
        <p:blipFill>
          <a:blip r:embed="rId4"/>
          <a:stretch>
            <a:fillRect/>
          </a:stretch>
        </p:blipFill>
        <p:spPr>
          <a:xfrm>
            <a:off x="493973" y="884902"/>
            <a:ext cx="8353774" cy="2153266"/>
          </a:xfrm>
          <a:prstGeom prst="rect">
            <a:avLst/>
          </a:prstGeom>
        </p:spPr>
      </p:pic>
      <p:sp>
        <p:nvSpPr>
          <p:cNvPr id="11" name="Rectangle 10">
            <a:extLst>
              <a:ext uri="{FF2B5EF4-FFF2-40B4-BE49-F238E27FC236}">
                <a16:creationId xmlns:a16="http://schemas.microsoft.com/office/drawing/2014/main" id="{9D4A1778-6266-96E9-29CF-A88BD35D8133}"/>
              </a:ext>
            </a:extLst>
          </p:cNvPr>
          <p:cNvSpPr/>
          <p:nvPr/>
        </p:nvSpPr>
        <p:spPr>
          <a:xfrm>
            <a:off x="904568" y="3126658"/>
            <a:ext cx="1356851" cy="5506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 download</a:t>
            </a:r>
            <a:endParaRPr lang="en-IN" dirty="0"/>
          </a:p>
        </p:txBody>
      </p:sp>
      <p:sp>
        <p:nvSpPr>
          <p:cNvPr id="12" name="Rectangle 11">
            <a:extLst>
              <a:ext uri="{FF2B5EF4-FFF2-40B4-BE49-F238E27FC236}">
                <a16:creationId xmlns:a16="http://schemas.microsoft.com/office/drawing/2014/main" id="{710083F4-5363-8B6A-069E-F665DA0D3613}"/>
              </a:ext>
            </a:extLst>
          </p:cNvPr>
          <p:cNvSpPr/>
          <p:nvPr/>
        </p:nvSpPr>
        <p:spPr>
          <a:xfrm>
            <a:off x="904568" y="4070555"/>
            <a:ext cx="1425677" cy="6784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Spotify API Feature Recommended</a:t>
            </a:r>
            <a:endParaRPr lang="en-IN" dirty="0"/>
          </a:p>
        </p:txBody>
      </p:sp>
      <p:sp>
        <p:nvSpPr>
          <p:cNvPr id="13" name="Rectangle 12">
            <a:extLst>
              <a:ext uri="{FF2B5EF4-FFF2-40B4-BE49-F238E27FC236}">
                <a16:creationId xmlns:a16="http://schemas.microsoft.com/office/drawing/2014/main" id="{518FEA6D-780B-31CA-D0E1-6A7D91EE1CB7}"/>
              </a:ext>
            </a:extLst>
          </p:cNvPr>
          <p:cNvSpPr/>
          <p:nvPr/>
        </p:nvSpPr>
        <p:spPr>
          <a:xfrm>
            <a:off x="904568" y="5142271"/>
            <a:ext cx="1524000"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Reshaping</a:t>
            </a:r>
            <a:endParaRPr lang="en-IN" dirty="0"/>
          </a:p>
        </p:txBody>
      </p:sp>
      <p:sp>
        <p:nvSpPr>
          <p:cNvPr id="14" name="Rectangle 13">
            <a:extLst>
              <a:ext uri="{FF2B5EF4-FFF2-40B4-BE49-F238E27FC236}">
                <a16:creationId xmlns:a16="http://schemas.microsoft.com/office/drawing/2014/main" id="{B31FB72F-C38E-BD93-A7C6-D1807CCC8216}"/>
              </a:ext>
            </a:extLst>
          </p:cNvPr>
          <p:cNvSpPr/>
          <p:nvPr/>
        </p:nvSpPr>
        <p:spPr>
          <a:xfrm>
            <a:off x="3058370" y="3082412"/>
            <a:ext cx="1612490" cy="594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Meta Data:</a:t>
            </a:r>
          </a:p>
          <a:p>
            <a:pPr algn="ctr"/>
            <a:r>
              <a:rPr lang="en-US" dirty="0"/>
              <a:t>One hot Encoding</a:t>
            </a:r>
            <a:endParaRPr lang="en-IN" dirty="0"/>
          </a:p>
        </p:txBody>
      </p:sp>
      <p:sp>
        <p:nvSpPr>
          <p:cNvPr id="15" name="Rectangle 14">
            <a:extLst>
              <a:ext uri="{FF2B5EF4-FFF2-40B4-BE49-F238E27FC236}">
                <a16:creationId xmlns:a16="http://schemas.microsoft.com/office/drawing/2014/main" id="{F51C5AC4-14D9-C1FF-4711-756D868B21BB}"/>
              </a:ext>
            </a:extLst>
          </p:cNvPr>
          <p:cNvSpPr/>
          <p:nvPr/>
        </p:nvSpPr>
        <p:spPr>
          <a:xfrm>
            <a:off x="3175821" y="4070555"/>
            <a:ext cx="1495040" cy="5948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Audio Normalization</a:t>
            </a:r>
            <a:endParaRPr lang="en-IN" dirty="0"/>
          </a:p>
        </p:txBody>
      </p:sp>
      <p:sp>
        <p:nvSpPr>
          <p:cNvPr id="17" name="Rectangle 16">
            <a:extLst>
              <a:ext uri="{FF2B5EF4-FFF2-40B4-BE49-F238E27FC236}">
                <a16:creationId xmlns:a16="http://schemas.microsoft.com/office/drawing/2014/main" id="{F59CB46B-71E6-DC67-1384-71ADDCA0711E}"/>
              </a:ext>
            </a:extLst>
          </p:cNvPr>
          <p:cNvSpPr/>
          <p:nvPr/>
        </p:nvSpPr>
        <p:spPr>
          <a:xfrm>
            <a:off x="3175821" y="5142271"/>
            <a:ext cx="1612490" cy="594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Text Sentiment Analysis</a:t>
            </a:r>
            <a:endParaRPr lang="en-IN" dirty="0"/>
          </a:p>
        </p:txBody>
      </p:sp>
      <p:sp>
        <p:nvSpPr>
          <p:cNvPr id="18" name="Rectangle 17">
            <a:extLst>
              <a:ext uri="{FF2B5EF4-FFF2-40B4-BE49-F238E27FC236}">
                <a16:creationId xmlns:a16="http://schemas.microsoft.com/office/drawing/2014/main" id="{89785A64-AA2C-010A-B2A8-42A284441CD0}"/>
              </a:ext>
            </a:extLst>
          </p:cNvPr>
          <p:cNvSpPr/>
          <p:nvPr/>
        </p:nvSpPr>
        <p:spPr>
          <a:xfrm>
            <a:off x="5063613" y="3038168"/>
            <a:ext cx="1533832" cy="5948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Summarize features</a:t>
            </a:r>
            <a:endParaRPr lang="en-IN" dirty="0"/>
          </a:p>
        </p:txBody>
      </p:sp>
      <p:sp>
        <p:nvSpPr>
          <p:cNvPr id="19" name="Rectangle 18">
            <a:extLst>
              <a:ext uri="{FF2B5EF4-FFF2-40B4-BE49-F238E27FC236}">
                <a16:creationId xmlns:a16="http://schemas.microsoft.com/office/drawing/2014/main" id="{CC6B35E6-6E97-CC5B-5895-35D48D8C67B5}"/>
              </a:ext>
            </a:extLst>
          </p:cNvPr>
          <p:cNvSpPr/>
          <p:nvPr/>
        </p:nvSpPr>
        <p:spPr>
          <a:xfrm>
            <a:off x="5171767" y="4036142"/>
            <a:ext cx="1533831" cy="74725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Find Cosine Similarity Between Songs</a:t>
            </a:r>
            <a:endParaRPr lang="en-IN" dirty="0"/>
          </a:p>
        </p:txBody>
      </p:sp>
      <p:sp>
        <p:nvSpPr>
          <p:cNvPr id="20" name="Rectangle 19">
            <a:extLst>
              <a:ext uri="{FF2B5EF4-FFF2-40B4-BE49-F238E27FC236}">
                <a16:creationId xmlns:a16="http://schemas.microsoft.com/office/drawing/2014/main" id="{40A620F7-C377-4B57-6F96-664FB197E485}"/>
              </a:ext>
            </a:extLst>
          </p:cNvPr>
          <p:cNvSpPr/>
          <p:nvPr/>
        </p:nvSpPr>
        <p:spPr>
          <a:xfrm>
            <a:off x="7169703" y="3038168"/>
            <a:ext cx="1364324" cy="6390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Define Threshold</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e3bb489db2_4_0"/>
          <p:cNvSpPr txBox="1">
            <a:spLocks noGrp="1"/>
          </p:cNvSpPr>
          <p:nvPr>
            <p:ph type="title"/>
          </p:nvPr>
        </p:nvSpPr>
        <p:spPr>
          <a:xfrm>
            <a:off x="134425" y="556327"/>
            <a:ext cx="8913900" cy="91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600"/>
              <a:buNone/>
            </a:pPr>
            <a:r>
              <a:rPr lang="en-US" b="1" dirty="0">
                <a:solidFill>
                  <a:srgbClr val="002776"/>
                </a:solidFill>
                <a:latin typeface="Arial"/>
                <a:ea typeface="Arial"/>
                <a:cs typeface="Arial"/>
                <a:sym typeface="Arial"/>
              </a:rPr>
              <a:t>D</a:t>
            </a:r>
            <a:r>
              <a:rPr lang="en-US" sz="3600" b="1" i="0" u="none" strike="noStrike" cap="none" dirty="0">
                <a:solidFill>
                  <a:srgbClr val="002776"/>
                </a:solidFill>
                <a:latin typeface="Arial"/>
                <a:ea typeface="Arial"/>
                <a:cs typeface="Arial"/>
                <a:sym typeface="Arial"/>
              </a:rPr>
              <a:t>ata Overview:</a:t>
            </a:r>
            <a:endParaRPr dirty="0"/>
          </a:p>
        </p:txBody>
      </p:sp>
      <p:sp>
        <p:nvSpPr>
          <p:cNvPr id="356" name="Google Shape;356;ge3bb489db2_4_0"/>
          <p:cNvSpPr txBox="1">
            <a:spLocks noGrp="1"/>
          </p:cNvSpPr>
          <p:nvPr>
            <p:ph type="body" idx="1"/>
          </p:nvPr>
        </p:nvSpPr>
        <p:spPr>
          <a:xfrm>
            <a:off x="95675" y="1179871"/>
            <a:ext cx="8877219" cy="532908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2000"/>
              </a:spcBef>
              <a:spcAft>
                <a:spcPts val="0"/>
              </a:spcAft>
              <a:buSzPts val="2000"/>
              <a:buNone/>
            </a:pPr>
            <a:r>
              <a:rPr lang="en-US" sz="2000" b="1" i="0" u="none" strike="noStrike" cap="none" dirty="0">
                <a:solidFill>
                  <a:schemeClr val="tx1"/>
                </a:solidFill>
                <a:latin typeface="Arial"/>
                <a:ea typeface="Arial"/>
                <a:cs typeface="Arial"/>
                <a:sym typeface="Arial"/>
              </a:rPr>
              <a:t>Tools:</a:t>
            </a:r>
          </a:p>
          <a:p>
            <a:pPr marL="0" lvl="0" indent="0" algn="l" rtl="0">
              <a:lnSpc>
                <a:spcPct val="100000"/>
              </a:lnSpc>
              <a:spcBef>
                <a:spcPts val="2000"/>
              </a:spcBef>
              <a:spcAft>
                <a:spcPts val="0"/>
              </a:spcAft>
              <a:buSzPts val="2000"/>
              <a:buNone/>
            </a:pPr>
            <a:r>
              <a:rPr lang="en-US" sz="1600" dirty="0">
                <a:solidFill>
                  <a:schemeClr val="tx1"/>
                </a:solidFill>
              </a:rPr>
              <a:t> Pandas</a:t>
            </a:r>
          </a:p>
          <a:p>
            <a:pPr marL="0" lvl="0" indent="0" algn="l" rtl="0">
              <a:lnSpc>
                <a:spcPct val="100000"/>
              </a:lnSpc>
              <a:spcBef>
                <a:spcPts val="2000"/>
              </a:spcBef>
              <a:spcAft>
                <a:spcPts val="0"/>
              </a:spcAft>
              <a:buSzPts val="2000"/>
              <a:buNone/>
            </a:pPr>
            <a:r>
              <a:rPr lang="en-US" sz="1600" dirty="0">
                <a:solidFill>
                  <a:schemeClr val="tx1"/>
                </a:solidFill>
              </a:rPr>
              <a:t> </a:t>
            </a:r>
            <a:r>
              <a:rPr lang="en-US" sz="1600" dirty="0" err="1">
                <a:solidFill>
                  <a:schemeClr val="tx1"/>
                </a:solidFill>
              </a:rPr>
              <a:t>Numpy</a:t>
            </a:r>
            <a:endParaRPr lang="en-US" sz="1600" dirty="0">
              <a:solidFill>
                <a:schemeClr val="tx1"/>
              </a:solidFill>
            </a:endParaRPr>
          </a:p>
          <a:p>
            <a:pPr marL="0" lvl="0" indent="0" algn="l" rtl="0">
              <a:lnSpc>
                <a:spcPct val="100000"/>
              </a:lnSpc>
              <a:spcBef>
                <a:spcPts val="2000"/>
              </a:spcBef>
              <a:spcAft>
                <a:spcPts val="0"/>
              </a:spcAft>
              <a:buSzPts val="2000"/>
              <a:buNone/>
            </a:pPr>
            <a:r>
              <a:rPr lang="en-US" sz="1600" dirty="0">
                <a:solidFill>
                  <a:schemeClr val="tx1"/>
                </a:solidFill>
              </a:rPr>
              <a:t> </a:t>
            </a:r>
            <a:r>
              <a:rPr lang="en-US" sz="1600" dirty="0" err="1">
                <a:solidFill>
                  <a:schemeClr val="tx1"/>
                </a:solidFill>
              </a:rPr>
              <a:t>Matplolib</a:t>
            </a:r>
            <a:endParaRPr lang="en-US" sz="1600" dirty="0">
              <a:solidFill>
                <a:schemeClr val="tx1"/>
              </a:solidFill>
            </a:endParaRPr>
          </a:p>
          <a:p>
            <a:pPr marL="0" lvl="0" indent="0" algn="l" rtl="0">
              <a:lnSpc>
                <a:spcPct val="100000"/>
              </a:lnSpc>
              <a:spcBef>
                <a:spcPts val="2000"/>
              </a:spcBef>
              <a:spcAft>
                <a:spcPts val="0"/>
              </a:spcAft>
              <a:buSzPts val="2000"/>
              <a:buNone/>
            </a:pPr>
            <a:r>
              <a:rPr lang="en-US" sz="1600" dirty="0">
                <a:solidFill>
                  <a:schemeClr val="tx1"/>
                </a:solidFill>
              </a:rPr>
              <a:t> Seaborn</a:t>
            </a:r>
          </a:p>
          <a:p>
            <a:pPr marL="0" lvl="0" indent="0" algn="l" rtl="0">
              <a:lnSpc>
                <a:spcPct val="100000"/>
              </a:lnSpc>
              <a:spcBef>
                <a:spcPts val="2000"/>
              </a:spcBef>
              <a:spcAft>
                <a:spcPts val="0"/>
              </a:spcAft>
              <a:buSzPts val="2000"/>
              <a:buNone/>
            </a:pPr>
            <a:r>
              <a:rPr lang="en-US" sz="1600" dirty="0">
                <a:solidFill>
                  <a:schemeClr val="tx1"/>
                </a:solidFill>
              </a:rPr>
              <a:t>  </a:t>
            </a:r>
            <a:r>
              <a:rPr lang="en-US" sz="1600" dirty="0" err="1">
                <a:solidFill>
                  <a:schemeClr val="tx1"/>
                </a:solidFill>
              </a:rPr>
              <a:t>Sklearn</a:t>
            </a:r>
            <a:endParaRPr lang="en-US" sz="1600" dirty="0">
              <a:solidFill>
                <a:schemeClr val="tx1"/>
              </a:solidFill>
            </a:endParaRPr>
          </a:p>
          <a:p>
            <a:pPr marL="0" lvl="0" indent="0" algn="l" rtl="0">
              <a:lnSpc>
                <a:spcPct val="100000"/>
              </a:lnSpc>
              <a:spcBef>
                <a:spcPts val="2000"/>
              </a:spcBef>
              <a:spcAft>
                <a:spcPts val="0"/>
              </a:spcAft>
              <a:buSzPts val="2000"/>
              <a:buNone/>
            </a:pPr>
            <a:r>
              <a:rPr lang="en-US" sz="1600" dirty="0">
                <a:solidFill>
                  <a:schemeClr val="tx1"/>
                </a:solidFill>
              </a:rPr>
              <a:t> K-Means</a:t>
            </a:r>
          </a:p>
          <a:p>
            <a:pPr marL="0" lvl="0" indent="0" algn="l" rtl="0">
              <a:lnSpc>
                <a:spcPct val="100000"/>
              </a:lnSpc>
              <a:spcBef>
                <a:spcPts val="2000"/>
              </a:spcBef>
              <a:spcAft>
                <a:spcPts val="0"/>
              </a:spcAft>
              <a:buSzPts val="2000"/>
              <a:buNone/>
            </a:pPr>
            <a:r>
              <a:rPr lang="en-US" sz="1600" dirty="0">
                <a:solidFill>
                  <a:schemeClr val="tx1"/>
                </a:solidFill>
              </a:rPr>
              <a:t> PCA</a:t>
            </a:r>
          </a:p>
          <a:p>
            <a:pPr marL="0" lvl="0" indent="0" algn="l" rtl="0">
              <a:lnSpc>
                <a:spcPct val="100000"/>
              </a:lnSpc>
              <a:spcBef>
                <a:spcPts val="2000"/>
              </a:spcBef>
              <a:spcAft>
                <a:spcPts val="0"/>
              </a:spcAft>
              <a:buSzPts val="2000"/>
              <a:buNone/>
            </a:pPr>
            <a:r>
              <a:rPr lang="en-US" sz="1600" dirty="0">
                <a:solidFill>
                  <a:schemeClr val="tx1"/>
                </a:solidFill>
              </a:rPr>
              <a:t> TSNE</a:t>
            </a:r>
          </a:p>
          <a:p>
            <a:pPr marL="0" lvl="0" indent="0" algn="l" rtl="0">
              <a:lnSpc>
                <a:spcPct val="100000"/>
              </a:lnSpc>
              <a:spcBef>
                <a:spcPts val="2000"/>
              </a:spcBef>
              <a:spcAft>
                <a:spcPts val="0"/>
              </a:spcAft>
              <a:buSzPts val="2000"/>
              <a:buNone/>
            </a:pPr>
            <a:r>
              <a:rPr lang="en-US" sz="1600" dirty="0">
                <a:solidFill>
                  <a:schemeClr val="tx1"/>
                </a:solidFill>
              </a:rPr>
              <a:t> DBSCAN</a:t>
            </a:r>
          </a:p>
          <a:p>
            <a:pPr marL="342900" lvl="0" indent="-342900" algn="l" rtl="0">
              <a:lnSpc>
                <a:spcPct val="100000"/>
              </a:lnSpc>
              <a:spcBef>
                <a:spcPts val="2000"/>
              </a:spcBef>
              <a:spcAft>
                <a:spcPts val="0"/>
              </a:spcAft>
              <a:buSzPts val="2000"/>
              <a:buFont typeface="Arial" panose="020B0604020202020204" pitchFamily="34" charset="0"/>
              <a:buChar char="•"/>
            </a:pPr>
            <a:endParaRPr lang="en-US" dirty="0"/>
          </a:p>
          <a:p>
            <a:pPr marL="0" lvl="0" indent="0" algn="l" rtl="0">
              <a:lnSpc>
                <a:spcPct val="100000"/>
              </a:lnSpc>
              <a:spcBef>
                <a:spcPts val="2000"/>
              </a:spcBef>
              <a:spcAft>
                <a:spcPts val="0"/>
              </a:spcAft>
              <a:buSzPts val="2000"/>
              <a:buNone/>
            </a:pPr>
            <a:endParaRPr dirty="0"/>
          </a:p>
        </p:txBody>
      </p:sp>
      <p:pic>
        <p:nvPicPr>
          <p:cNvPr id="2" name="Picture 1">
            <a:extLst>
              <a:ext uri="{FF2B5EF4-FFF2-40B4-BE49-F238E27FC236}">
                <a16:creationId xmlns:a16="http://schemas.microsoft.com/office/drawing/2014/main" id="{15D52A88-AFF0-67E3-C655-545526A6B27C}"/>
              </a:ext>
            </a:extLst>
          </p:cNvPr>
          <p:cNvPicPr>
            <a:picLocks noChangeAspect="1"/>
          </p:cNvPicPr>
          <p:nvPr/>
        </p:nvPicPr>
        <p:blipFill>
          <a:blip r:embed="rId3"/>
          <a:stretch>
            <a:fillRect/>
          </a:stretch>
        </p:blipFill>
        <p:spPr>
          <a:xfrm>
            <a:off x="7813568" y="141763"/>
            <a:ext cx="1188823" cy="414564"/>
          </a:xfrm>
          <a:prstGeom prst="rect">
            <a:avLst/>
          </a:prstGeom>
        </p:spPr>
      </p:pic>
      <p:pic>
        <p:nvPicPr>
          <p:cNvPr id="15" name="Picture 14">
            <a:extLst>
              <a:ext uri="{FF2B5EF4-FFF2-40B4-BE49-F238E27FC236}">
                <a16:creationId xmlns:a16="http://schemas.microsoft.com/office/drawing/2014/main" id="{FCF5E2CB-28D1-5139-6596-99AB43F5AFF1}"/>
              </a:ext>
            </a:extLst>
          </p:cNvPr>
          <p:cNvPicPr>
            <a:picLocks noChangeAspect="1"/>
          </p:cNvPicPr>
          <p:nvPr/>
        </p:nvPicPr>
        <p:blipFill>
          <a:blip r:embed="rId4"/>
          <a:stretch>
            <a:fillRect/>
          </a:stretch>
        </p:blipFill>
        <p:spPr>
          <a:xfrm>
            <a:off x="2043420" y="1580938"/>
            <a:ext cx="6707643" cy="4526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00205-C866-0D73-0639-72E8AEDD0249}"/>
              </a:ext>
            </a:extLst>
          </p:cNvPr>
          <p:cNvPicPr>
            <a:picLocks noChangeAspect="1"/>
          </p:cNvPicPr>
          <p:nvPr/>
        </p:nvPicPr>
        <p:blipFill rotWithShape="1">
          <a:blip r:embed="rId2"/>
          <a:srcRect b="8051"/>
          <a:stretch/>
        </p:blipFill>
        <p:spPr>
          <a:xfrm>
            <a:off x="-1946787" y="1101950"/>
            <a:ext cx="12821264" cy="5479604"/>
          </a:xfrm>
          <a:prstGeom prst="rect">
            <a:avLst/>
          </a:prstGeom>
        </p:spPr>
      </p:pic>
      <p:sp>
        <p:nvSpPr>
          <p:cNvPr id="3" name="TextBox 2">
            <a:extLst>
              <a:ext uri="{FF2B5EF4-FFF2-40B4-BE49-F238E27FC236}">
                <a16:creationId xmlns:a16="http://schemas.microsoft.com/office/drawing/2014/main" id="{A9BC7DBB-76F7-9C40-080A-79669FA6354C}"/>
              </a:ext>
            </a:extLst>
          </p:cNvPr>
          <p:cNvSpPr txBox="1"/>
          <p:nvPr/>
        </p:nvSpPr>
        <p:spPr>
          <a:xfrm>
            <a:off x="-1946787" y="127819"/>
            <a:ext cx="13086735" cy="646331"/>
          </a:xfrm>
          <a:prstGeom prst="rect">
            <a:avLst/>
          </a:prstGeom>
          <a:noFill/>
        </p:spPr>
        <p:txBody>
          <a:bodyPr wrap="square" rtlCol="0">
            <a:spAutoFit/>
          </a:bodyPr>
          <a:lstStyle/>
          <a:p>
            <a:r>
              <a:rPr lang="en-US" sz="3600" b="1" dirty="0">
                <a:solidFill>
                  <a:srgbClr val="002776"/>
                </a:solidFill>
                <a:latin typeface="Arial"/>
                <a:ea typeface="Arial"/>
                <a:cs typeface="Arial"/>
                <a:sym typeface="Arial"/>
              </a:rPr>
              <a:t>D</a:t>
            </a:r>
            <a:r>
              <a:rPr lang="en-US" sz="3600" b="1" i="0" u="none" strike="noStrike" cap="none" dirty="0">
                <a:solidFill>
                  <a:srgbClr val="002776"/>
                </a:solidFill>
                <a:latin typeface="Arial"/>
                <a:ea typeface="Arial"/>
                <a:cs typeface="Arial"/>
                <a:sym typeface="Arial"/>
              </a:rPr>
              <a:t>ata Overview</a:t>
            </a:r>
            <a:r>
              <a:rPr lang="en-IN" sz="3600" b="1" i="0" u="none" strike="noStrike" cap="none" dirty="0">
                <a:solidFill>
                  <a:srgbClr val="002776"/>
                </a:solidFill>
                <a:latin typeface="Arial"/>
                <a:ea typeface="Arial"/>
                <a:cs typeface="Arial"/>
                <a:sym typeface="Arial"/>
              </a:rPr>
              <a:t>:</a:t>
            </a:r>
            <a:endParaRPr lang="en-US" sz="3600" b="1" i="0" u="none" strike="noStrike" cap="none" dirty="0">
              <a:solidFill>
                <a:srgbClr val="002776"/>
              </a:solidFill>
              <a:latin typeface="Arial"/>
              <a:ea typeface="Arial"/>
              <a:cs typeface="Arial"/>
              <a:sym typeface="Arial"/>
            </a:endParaRPr>
          </a:p>
        </p:txBody>
      </p:sp>
    </p:spTree>
    <p:extLst>
      <p:ext uri="{BB962C8B-B14F-4D97-AF65-F5344CB8AC3E}">
        <p14:creationId xmlns:p14="http://schemas.microsoft.com/office/powerpoint/2010/main" val="3983206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2" name="Google Shape;362;p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390F0D55-67C7-35E0-F8DC-3FC9630919D9}"/>
              </a:ext>
            </a:extLst>
          </p:cNvPr>
          <p:cNvSpPr txBox="1"/>
          <p:nvPr/>
        </p:nvSpPr>
        <p:spPr>
          <a:xfrm>
            <a:off x="98323" y="192221"/>
            <a:ext cx="8957187" cy="1846659"/>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Exploratory Data Analysis (EDA) and </a:t>
            </a:r>
            <a:endParaRPr lang="en-US"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Feature Engineering</a:t>
            </a:r>
          </a:p>
          <a:p>
            <a:pPr marL="0" marR="0" lvl="0" indent="0" algn="l" rtl="0">
              <a:lnSpc>
                <a:spcPct val="100000"/>
              </a:lnSpc>
              <a:spcBef>
                <a:spcPts val="0"/>
              </a:spcBef>
              <a:spcAft>
                <a:spcPts val="0"/>
              </a:spcAft>
              <a:buClr>
                <a:srgbClr val="000000"/>
              </a:buClr>
              <a:buSzPts val="2800"/>
              <a:buFont typeface="Arial"/>
              <a:buNone/>
            </a:pPr>
            <a:endParaRPr lang="en-US" b="1" dirty="0">
              <a:solidFill>
                <a:srgbClr val="002776"/>
              </a:solidFill>
            </a:endParaRPr>
          </a:p>
          <a:p>
            <a:pPr marL="0" marR="0" lvl="0" indent="0" algn="l" rtl="0">
              <a:lnSpc>
                <a:spcPct val="100000"/>
              </a:lnSpc>
              <a:spcBef>
                <a:spcPts val="0"/>
              </a:spcBef>
              <a:spcAft>
                <a:spcPts val="0"/>
              </a:spcAft>
              <a:buClr>
                <a:srgbClr val="000000"/>
              </a:buClr>
              <a:buSzPts val="2800"/>
              <a:buFont typeface="Arial"/>
              <a:buNone/>
            </a:pPr>
            <a:r>
              <a:rPr lang="en-US" b="1" i="0" u="none" strike="noStrike" cap="none" dirty="0">
                <a:solidFill>
                  <a:schemeClr val="tx1"/>
                </a:solidFill>
                <a:latin typeface="Arial"/>
                <a:ea typeface="Arial"/>
                <a:cs typeface="Arial"/>
                <a:sym typeface="Arial"/>
              </a:rPr>
              <a:t>Exploratory Data Analysis (EDA) involves understanding the dataset’s patterns, characteristics and relationships through statistical and </a:t>
            </a:r>
            <a:r>
              <a:rPr lang="en-US" b="1" dirty="0">
                <a:solidFill>
                  <a:schemeClr val="tx1"/>
                </a:solidFill>
              </a:rPr>
              <a:t>visual methods through histograms</a:t>
            </a:r>
          </a:p>
        </p:txBody>
      </p:sp>
      <p:pic>
        <p:nvPicPr>
          <p:cNvPr id="15" name="Picture 14">
            <a:extLst>
              <a:ext uri="{FF2B5EF4-FFF2-40B4-BE49-F238E27FC236}">
                <a16:creationId xmlns:a16="http://schemas.microsoft.com/office/drawing/2014/main" id="{9FA95B33-CD08-A22F-98A1-B3B03B3723CA}"/>
              </a:ext>
            </a:extLst>
          </p:cNvPr>
          <p:cNvPicPr>
            <a:picLocks noChangeAspect="1"/>
          </p:cNvPicPr>
          <p:nvPr/>
        </p:nvPicPr>
        <p:blipFill rotWithShape="1">
          <a:blip r:embed="rId4"/>
          <a:srcRect l="24147" t="19463" r="22842" b="14780"/>
          <a:stretch/>
        </p:blipFill>
        <p:spPr>
          <a:xfrm>
            <a:off x="0" y="2467897"/>
            <a:ext cx="3523801" cy="3038168"/>
          </a:xfrm>
          <a:prstGeom prst="rect">
            <a:avLst/>
          </a:prstGeom>
        </p:spPr>
      </p:pic>
      <p:pic>
        <p:nvPicPr>
          <p:cNvPr id="17" name="Picture 16">
            <a:extLst>
              <a:ext uri="{FF2B5EF4-FFF2-40B4-BE49-F238E27FC236}">
                <a16:creationId xmlns:a16="http://schemas.microsoft.com/office/drawing/2014/main" id="{38D6FEC6-DA02-B6E9-D9A2-50CE32108F90}"/>
              </a:ext>
            </a:extLst>
          </p:cNvPr>
          <p:cNvPicPr>
            <a:picLocks noChangeAspect="1"/>
          </p:cNvPicPr>
          <p:nvPr/>
        </p:nvPicPr>
        <p:blipFill rotWithShape="1">
          <a:blip r:embed="rId5"/>
          <a:srcRect l="24732" t="19654" r="21397" b="15353"/>
          <a:stretch/>
        </p:blipFill>
        <p:spPr>
          <a:xfrm>
            <a:off x="3268596" y="2566219"/>
            <a:ext cx="2925727" cy="2939846"/>
          </a:xfrm>
          <a:prstGeom prst="rect">
            <a:avLst/>
          </a:prstGeom>
        </p:spPr>
      </p:pic>
      <p:pic>
        <p:nvPicPr>
          <p:cNvPr id="19" name="Picture 18">
            <a:extLst>
              <a:ext uri="{FF2B5EF4-FFF2-40B4-BE49-F238E27FC236}">
                <a16:creationId xmlns:a16="http://schemas.microsoft.com/office/drawing/2014/main" id="{7149DEE2-7BF4-6E9A-81F2-CA316F6F58C7}"/>
              </a:ext>
            </a:extLst>
          </p:cNvPr>
          <p:cNvPicPr>
            <a:picLocks noChangeAspect="1"/>
          </p:cNvPicPr>
          <p:nvPr/>
        </p:nvPicPr>
        <p:blipFill rotWithShape="1">
          <a:blip r:embed="rId6"/>
          <a:srcRect l="23871" t="20801" r="21397" b="15734"/>
          <a:stretch/>
        </p:blipFill>
        <p:spPr>
          <a:xfrm>
            <a:off x="5919019" y="2644877"/>
            <a:ext cx="3136492" cy="27530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62;p4">
            <a:extLst>
              <a:ext uri="{FF2B5EF4-FFF2-40B4-BE49-F238E27FC236}">
                <a16:creationId xmlns:a16="http://schemas.microsoft.com/office/drawing/2014/main" id="{331F3B99-2A89-5337-8B4A-B3B829730779}"/>
              </a:ext>
            </a:extLst>
          </p:cNvPr>
          <p:cNvPicPr preferRelativeResize="0"/>
          <p:nvPr/>
        </p:nvPicPr>
        <p:blipFill rotWithShape="1">
          <a:blip r:embed="rId2">
            <a:alphaModFix/>
          </a:blip>
          <a:srcRect/>
          <a:stretch/>
        </p:blipFill>
        <p:spPr>
          <a:xfrm>
            <a:off x="9866025" y="129742"/>
            <a:ext cx="1187051" cy="411359"/>
          </a:xfrm>
          <a:prstGeom prst="rect">
            <a:avLst/>
          </a:prstGeom>
          <a:noFill/>
          <a:ln>
            <a:noFill/>
          </a:ln>
        </p:spPr>
      </p:pic>
      <p:sp>
        <p:nvSpPr>
          <p:cNvPr id="4" name="TextBox 3">
            <a:extLst>
              <a:ext uri="{FF2B5EF4-FFF2-40B4-BE49-F238E27FC236}">
                <a16:creationId xmlns:a16="http://schemas.microsoft.com/office/drawing/2014/main" id="{FBFF0A1D-F4D8-12DB-7673-7983BAAE12A5}"/>
              </a:ext>
            </a:extLst>
          </p:cNvPr>
          <p:cNvSpPr txBox="1"/>
          <p:nvPr/>
        </p:nvSpPr>
        <p:spPr>
          <a:xfrm>
            <a:off x="-2081982" y="0"/>
            <a:ext cx="13135057" cy="120032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Exploratory Data Analysis (EDA) and </a:t>
            </a:r>
            <a:endParaRPr lang="en-US"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3600" b="1" i="0" u="none" strike="noStrike" cap="none" dirty="0">
                <a:solidFill>
                  <a:srgbClr val="002776"/>
                </a:solidFill>
                <a:latin typeface="Arial"/>
                <a:ea typeface="Arial"/>
                <a:cs typeface="Arial"/>
                <a:sym typeface="Arial"/>
              </a:rPr>
              <a:t>Feature Engineering</a:t>
            </a:r>
          </a:p>
        </p:txBody>
      </p:sp>
      <p:pic>
        <p:nvPicPr>
          <p:cNvPr id="6" name="Picture 5">
            <a:extLst>
              <a:ext uri="{FF2B5EF4-FFF2-40B4-BE49-F238E27FC236}">
                <a16:creationId xmlns:a16="http://schemas.microsoft.com/office/drawing/2014/main" id="{B3C1BE09-D26B-9B4A-D071-8F2244FF7BD2}"/>
              </a:ext>
            </a:extLst>
          </p:cNvPr>
          <p:cNvPicPr>
            <a:picLocks noChangeAspect="1"/>
          </p:cNvPicPr>
          <p:nvPr/>
        </p:nvPicPr>
        <p:blipFill rotWithShape="1">
          <a:blip r:embed="rId3"/>
          <a:srcRect l="21063" t="18644" r="19379" b="13771"/>
          <a:stretch/>
        </p:blipFill>
        <p:spPr>
          <a:xfrm>
            <a:off x="6213987" y="1147917"/>
            <a:ext cx="4839088" cy="2281083"/>
          </a:xfrm>
          <a:prstGeom prst="rect">
            <a:avLst/>
          </a:prstGeom>
        </p:spPr>
      </p:pic>
      <p:pic>
        <p:nvPicPr>
          <p:cNvPr id="8" name="Picture 7">
            <a:extLst>
              <a:ext uri="{FF2B5EF4-FFF2-40B4-BE49-F238E27FC236}">
                <a16:creationId xmlns:a16="http://schemas.microsoft.com/office/drawing/2014/main" id="{50504E6A-65CE-297B-1018-FA66E903BEDB}"/>
              </a:ext>
            </a:extLst>
          </p:cNvPr>
          <p:cNvPicPr>
            <a:picLocks noChangeAspect="1"/>
          </p:cNvPicPr>
          <p:nvPr/>
        </p:nvPicPr>
        <p:blipFill rotWithShape="1">
          <a:blip r:embed="rId4"/>
          <a:srcRect l="20936" t="21591" r="21182" b="14114"/>
          <a:stretch/>
        </p:blipFill>
        <p:spPr>
          <a:xfrm>
            <a:off x="1415845" y="1200329"/>
            <a:ext cx="5427406" cy="2398277"/>
          </a:xfrm>
          <a:prstGeom prst="rect">
            <a:avLst/>
          </a:prstGeom>
        </p:spPr>
      </p:pic>
      <p:pic>
        <p:nvPicPr>
          <p:cNvPr id="10" name="Picture 9">
            <a:extLst>
              <a:ext uri="{FF2B5EF4-FFF2-40B4-BE49-F238E27FC236}">
                <a16:creationId xmlns:a16="http://schemas.microsoft.com/office/drawing/2014/main" id="{B8AF38A4-2572-B9B0-F938-2915B3C97932}"/>
              </a:ext>
            </a:extLst>
          </p:cNvPr>
          <p:cNvPicPr>
            <a:picLocks noChangeAspect="1"/>
          </p:cNvPicPr>
          <p:nvPr/>
        </p:nvPicPr>
        <p:blipFill rotWithShape="1">
          <a:blip r:embed="rId5"/>
          <a:srcRect l="25202" t="18736" r="19119" b="14352"/>
          <a:stretch/>
        </p:blipFill>
        <p:spPr>
          <a:xfrm>
            <a:off x="-2182761" y="1200329"/>
            <a:ext cx="4358148" cy="2398277"/>
          </a:xfrm>
          <a:prstGeom prst="rect">
            <a:avLst/>
          </a:prstGeom>
        </p:spPr>
      </p:pic>
      <p:pic>
        <p:nvPicPr>
          <p:cNvPr id="12" name="Picture 11">
            <a:extLst>
              <a:ext uri="{FF2B5EF4-FFF2-40B4-BE49-F238E27FC236}">
                <a16:creationId xmlns:a16="http://schemas.microsoft.com/office/drawing/2014/main" id="{ED06AF42-C831-6140-BE92-46AFDE246D5B}"/>
              </a:ext>
            </a:extLst>
          </p:cNvPr>
          <p:cNvPicPr>
            <a:picLocks noChangeAspect="1"/>
          </p:cNvPicPr>
          <p:nvPr/>
        </p:nvPicPr>
        <p:blipFill rotWithShape="1">
          <a:blip r:embed="rId6"/>
          <a:srcRect l="25331" t="20862" r="24229" b="13645"/>
          <a:stretch/>
        </p:blipFill>
        <p:spPr>
          <a:xfrm>
            <a:off x="6843251" y="3923862"/>
            <a:ext cx="3844414" cy="2804396"/>
          </a:xfrm>
          <a:prstGeom prst="rect">
            <a:avLst/>
          </a:prstGeom>
        </p:spPr>
      </p:pic>
      <p:pic>
        <p:nvPicPr>
          <p:cNvPr id="14" name="Picture 13">
            <a:extLst>
              <a:ext uri="{FF2B5EF4-FFF2-40B4-BE49-F238E27FC236}">
                <a16:creationId xmlns:a16="http://schemas.microsoft.com/office/drawing/2014/main" id="{9F1EB1F2-AD30-BE3F-6F32-E4653891F987}"/>
              </a:ext>
            </a:extLst>
          </p:cNvPr>
          <p:cNvPicPr>
            <a:picLocks noChangeAspect="1"/>
          </p:cNvPicPr>
          <p:nvPr/>
        </p:nvPicPr>
        <p:blipFill rotWithShape="1">
          <a:blip r:embed="rId7"/>
          <a:srcRect l="25888" t="20264" r="26025" b="15222"/>
          <a:stretch/>
        </p:blipFill>
        <p:spPr>
          <a:xfrm>
            <a:off x="1917290" y="3923862"/>
            <a:ext cx="4473678" cy="2752241"/>
          </a:xfrm>
          <a:prstGeom prst="rect">
            <a:avLst/>
          </a:prstGeom>
        </p:spPr>
      </p:pic>
      <p:pic>
        <p:nvPicPr>
          <p:cNvPr id="16" name="Picture 15">
            <a:extLst>
              <a:ext uri="{FF2B5EF4-FFF2-40B4-BE49-F238E27FC236}">
                <a16:creationId xmlns:a16="http://schemas.microsoft.com/office/drawing/2014/main" id="{77963C07-F1C9-FD3C-AF78-16F4BAF56578}"/>
              </a:ext>
            </a:extLst>
          </p:cNvPr>
          <p:cNvPicPr>
            <a:picLocks noChangeAspect="1"/>
          </p:cNvPicPr>
          <p:nvPr/>
        </p:nvPicPr>
        <p:blipFill rotWithShape="1">
          <a:blip r:embed="rId8"/>
          <a:srcRect l="26367" t="20850" r="25976" b="13415"/>
          <a:stretch/>
        </p:blipFill>
        <p:spPr>
          <a:xfrm>
            <a:off x="-2182761" y="3923862"/>
            <a:ext cx="3782723" cy="2644085"/>
          </a:xfrm>
          <a:prstGeom prst="rect">
            <a:avLst/>
          </a:prstGeom>
        </p:spPr>
      </p:pic>
    </p:spTree>
    <p:extLst>
      <p:ext uri="{BB962C8B-B14F-4D97-AF65-F5344CB8AC3E}">
        <p14:creationId xmlns:p14="http://schemas.microsoft.com/office/powerpoint/2010/main" val="3477872624"/>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876</Words>
  <Application>Microsoft Office PowerPoint</Application>
  <PresentationFormat>On-screen Show (4:3)</PresentationFormat>
  <Paragraphs>124</Paragraphs>
  <Slides>22</Slides>
  <Notes>11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22</vt:i4>
      </vt:variant>
    </vt:vector>
  </HeadingPairs>
  <TitlesOfParts>
    <vt:vector size="32" baseType="lpstr">
      <vt:lpstr>Arial</vt:lpstr>
      <vt:lpstr>Noto Sans Symbols</vt:lpstr>
      <vt:lpstr>Calibri</vt:lpstr>
      <vt:lpstr>Century Gothic</vt:lpstr>
      <vt:lpstr>Verdana</vt:lpstr>
      <vt:lpstr>open sans</vt:lpstr>
      <vt:lpstr>Perception</vt:lpstr>
      <vt:lpstr>Office Theme</vt:lpstr>
      <vt:lpstr>Custom Design</vt:lpstr>
      <vt:lpstr>Theme2</vt:lpstr>
      <vt:lpstr>PowerPoint Presentation</vt:lpstr>
      <vt:lpstr>PowerPoint Presentation</vt:lpstr>
      <vt:lpstr>PowerPoint Presentation</vt:lpstr>
      <vt:lpstr>PowerPoint Presentation</vt:lpstr>
      <vt:lpstr>PowerPoint Presentation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konda sai madhav</cp:lastModifiedBy>
  <cp:revision>10</cp:revision>
  <dcterms:created xsi:type="dcterms:W3CDTF">2012-08-17T07:00:49Z</dcterms:created>
  <dcterms:modified xsi:type="dcterms:W3CDTF">2024-04-15T05:34:21Z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